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8288000" cy="10287000"/>
  <p:notesSz cx="6858000" cy="9144000"/>
  <p:embeddedFontLst>
    <p:embeddedFont>
      <p:font typeface="Balsamiq Sans Bold" charset="1" panose="02000603000000000000"/>
      <p:regular r:id="rId17"/>
    </p:embeddedFont>
    <p:embeddedFont>
      <p:font typeface="Lazydog" charset="1" panose="00000000000000000000"/>
      <p:regular r:id="rId18"/>
    </p:embeddedFont>
    <p:embeddedFont>
      <p:font typeface="Balsamiq Sans" charset="1" panose="0200060300000000000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5.png" Type="http://schemas.openxmlformats.org/officeDocument/2006/relationships/image"/><Relationship Id="rId11" Target="../media/image26.svg" Type="http://schemas.openxmlformats.org/officeDocument/2006/relationships/image"/><Relationship Id="rId12" Target="../media/image27.png" Type="http://schemas.openxmlformats.org/officeDocument/2006/relationships/image"/><Relationship Id="rId13" Target="../media/image28.svg" Type="http://schemas.openxmlformats.org/officeDocument/2006/relationships/image"/><Relationship Id="rId14" Target="../media/image29.png" Type="http://schemas.openxmlformats.org/officeDocument/2006/relationships/image"/><Relationship Id="rId15" Target="../media/image30.svg" Type="http://schemas.openxmlformats.org/officeDocument/2006/relationships/image"/><Relationship Id="rId16" Target="../media/image31.png" Type="http://schemas.openxmlformats.org/officeDocument/2006/relationships/image"/><Relationship Id="rId17" Target="../media/image32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9.png" Type="http://schemas.openxmlformats.org/officeDocument/2006/relationships/image"/><Relationship Id="rId5" Target="../media/image20.svg" Type="http://schemas.openxmlformats.org/officeDocument/2006/relationships/image"/><Relationship Id="rId6" Target="../media/image21.png" Type="http://schemas.openxmlformats.org/officeDocument/2006/relationships/image"/><Relationship Id="rId7" Target="../media/image22.svg" Type="http://schemas.openxmlformats.org/officeDocument/2006/relationships/image"/><Relationship Id="rId8" Target="../media/image23.png" Type="http://schemas.openxmlformats.org/officeDocument/2006/relationships/image"/><Relationship Id="rId9" Target="../media/image24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5.png" Type="http://schemas.openxmlformats.org/officeDocument/2006/relationships/image"/><Relationship Id="rId11" Target="../media/image36.svg" Type="http://schemas.openxmlformats.org/officeDocument/2006/relationships/image"/><Relationship Id="rId12" Target="../media/image29.png" Type="http://schemas.openxmlformats.org/officeDocument/2006/relationships/image"/><Relationship Id="rId13" Target="../media/image30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9.png" Type="http://schemas.openxmlformats.org/officeDocument/2006/relationships/image"/><Relationship Id="rId5" Target="../media/image20.svg" Type="http://schemas.openxmlformats.org/officeDocument/2006/relationships/image"/><Relationship Id="rId6" Target="../media/image33.png" Type="http://schemas.openxmlformats.org/officeDocument/2006/relationships/image"/><Relationship Id="rId7" Target="../media/image34.svg" Type="http://schemas.openxmlformats.org/officeDocument/2006/relationships/image"/><Relationship Id="rId8" Target="../media/image17.png" Type="http://schemas.openxmlformats.org/officeDocument/2006/relationships/image"/><Relationship Id="rId9" Target="../media/image18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png" Type="http://schemas.openxmlformats.org/officeDocument/2006/relationships/image"/><Relationship Id="rId11" Target="../media/image30.svg" Type="http://schemas.openxmlformats.org/officeDocument/2006/relationships/image"/><Relationship Id="rId12" Target="../media/image39.png" Type="http://schemas.openxmlformats.org/officeDocument/2006/relationships/image"/><Relationship Id="rId13" Target="../media/image40.svg" Type="http://schemas.openxmlformats.org/officeDocument/2006/relationships/image"/><Relationship Id="rId14" Target="../media/image41.png" Type="http://schemas.openxmlformats.org/officeDocument/2006/relationships/image"/><Relationship Id="rId15" Target="../media/image42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37.png" Type="http://schemas.openxmlformats.org/officeDocument/2006/relationships/image"/><Relationship Id="rId7" Target="../media/image38.svg" Type="http://schemas.openxmlformats.org/officeDocument/2006/relationships/image"/><Relationship Id="rId8" Target="../media/image19.png" Type="http://schemas.openxmlformats.org/officeDocument/2006/relationships/image"/><Relationship Id="rId9" Target="../media/image20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5.png" Type="http://schemas.openxmlformats.org/officeDocument/2006/relationships/image"/><Relationship Id="rId11" Target="../media/image26.svg" Type="http://schemas.openxmlformats.org/officeDocument/2006/relationships/image"/><Relationship Id="rId12" Target="../media/image27.png" Type="http://schemas.openxmlformats.org/officeDocument/2006/relationships/image"/><Relationship Id="rId13" Target="../media/image28.svg" Type="http://schemas.openxmlformats.org/officeDocument/2006/relationships/image"/><Relationship Id="rId14" Target="../media/image29.png" Type="http://schemas.openxmlformats.org/officeDocument/2006/relationships/image"/><Relationship Id="rId15" Target="../media/image30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9.png" Type="http://schemas.openxmlformats.org/officeDocument/2006/relationships/image"/><Relationship Id="rId5" Target="../media/image20.svg" Type="http://schemas.openxmlformats.org/officeDocument/2006/relationships/image"/><Relationship Id="rId6" Target="../media/image21.png" Type="http://schemas.openxmlformats.org/officeDocument/2006/relationships/image"/><Relationship Id="rId7" Target="../media/image22.svg" Type="http://schemas.openxmlformats.org/officeDocument/2006/relationships/image"/><Relationship Id="rId8" Target="../media/image23.png" Type="http://schemas.openxmlformats.org/officeDocument/2006/relationships/image"/><Relationship Id="rId9" Target="../media/image24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svg" Type="http://schemas.openxmlformats.org/officeDocument/2006/relationships/image"/><Relationship Id="rId12" Target="../media/image35.png" Type="http://schemas.openxmlformats.org/officeDocument/2006/relationships/image"/><Relationship Id="rId13" Target="../media/image36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9.png" Type="http://schemas.openxmlformats.org/officeDocument/2006/relationships/image"/><Relationship Id="rId5" Target="../media/image20.svg" Type="http://schemas.openxmlformats.org/officeDocument/2006/relationships/image"/><Relationship Id="rId6" Target="../media/image29.png" Type="http://schemas.openxmlformats.org/officeDocument/2006/relationships/image"/><Relationship Id="rId7" Target="../media/image30.svg" Type="http://schemas.openxmlformats.org/officeDocument/2006/relationships/image"/><Relationship Id="rId8" Target="../media/image33.png" Type="http://schemas.openxmlformats.org/officeDocument/2006/relationships/image"/><Relationship Id="rId9" Target="../media/image34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7.png" Type="http://schemas.openxmlformats.org/officeDocument/2006/relationships/image"/><Relationship Id="rId11" Target="../media/image38.svg" Type="http://schemas.openxmlformats.org/officeDocument/2006/relationships/image"/><Relationship Id="rId12" Target="../media/image29.png" Type="http://schemas.openxmlformats.org/officeDocument/2006/relationships/image"/><Relationship Id="rId13" Target="../media/image30.svg" Type="http://schemas.openxmlformats.org/officeDocument/2006/relationships/image"/><Relationship Id="rId14" Target="../media/image41.png" Type="http://schemas.openxmlformats.org/officeDocument/2006/relationships/image"/><Relationship Id="rId15" Target="../media/image42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9.png" Type="http://schemas.openxmlformats.org/officeDocument/2006/relationships/image"/><Relationship Id="rId5" Target="../media/image20.svg" Type="http://schemas.openxmlformats.org/officeDocument/2006/relationships/image"/><Relationship Id="rId6" Target="../media/image43.png" Type="http://schemas.openxmlformats.org/officeDocument/2006/relationships/image"/><Relationship Id="rId7" Target="../media/image44.svg" Type="http://schemas.openxmlformats.org/officeDocument/2006/relationships/image"/><Relationship Id="rId8" Target="../media/image11.png" Type="http://schemas.openxmlformats.org/officeDocument/2006/relationships/image"/><Relationship Id="rId9" Target="../media/image12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5.png" Type="http://schemas.openxmlformats.org/officeDocument/2006/relationships/image"/><Relationship Id="rId11" Target="../media/image26.svg" Type="http://schemas.openxmlformats.org/officeDocument/2006/relationships/image"/><Relationship Id="rId12" Target="../media/image27.png" Type="http://schemas.openxmlformats.org/officeDocument/2006/relationships/image"/><Relationship Id="rId13" Target="../media/image28.svg" Type="http://schemas.openxmlformats.org/officeDocument/2006/relationships/image"/><Relationship Id="rId14" Target="../media/image29.png" Type="http://schemas.openxmlformats.org/officeDocument/2006/relationships/image"/><Relationship Id="rId15" Target="../media/image30.svg" Type="http://schemas.openxmlformats.org/officeDocument/2006/relationships/image"/><Relationship Id="rId2" Target="../media/image19.png" Type="http://schemas.openxmlformats.org/officeDocument/2006/relationships/image"/><Relationship Id="rId3" Target="../media/image20.sv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Relationship Id="rId6" Target="../media/image21.png" Type="http://schemas.openxmlformats.org/officeDocument/2006/relationships/image"/><Relationship Id="rId7" Target="../media/image22.svg" Type="http://schemas.openxmlformats.org/officeDocument/2006/relationships/image"/><Relationship Id="rId8" Target="../media/image23.png" Type="http://schemas.openxmlformats.org/officeDocument/2006/relationships/image"/><Relationship Id="rId9" Target="../media/image24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5.png" Type="http://schemas.openxmlformats.org/officeDocument/2006/relationships/image"/><Relationship Id="rId11" Target="../media/image36.svg" Type="http://schemas.openxmlformats.org/officeDocument/2006/relationships/image"/><Relationship Id="rId12" Target="../media/image29.png" Type="http://schemas.openxmlformats.org/officeDocument/2006/relationships/image"/><Relationship Id="rId13" Target="../media/image30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9.png" Type="http://schemas.openxmlformats.org/officeDocument/2006/relationships/image"/><Relationship Id="rId5" Target="../media/image20.svg" Type="http://schemas.openxmlformats.org/officeDocument/2006/relationships/image"/><Relationship Id="rId6" Target="../media/image33.png" Type="http://schemas.openxmlformats.org/officeDocument/2006/relationships/image"/><Relationship Id="rId7" Target="../media/image34.svg" Type="http://schemas.openxmlformats.org/officeDocument/2006/relationships/image"/><Relationship Id="rId8" Target="../media/image17.png" Type="http://schemas.openxmlformats.org/officeDocument/2006/relationships/image"/><Relationship Id="rId9" Target="../media/image18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DE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1492449">
            <a:off x="11893337" y="-283689"/>
            <a:ext cx="7315200" cy="3138886"/>
          </a:xfrm>
          <a:custGeom>
            <a:avLst/>
            <a:gdLst/>
            <a:ahLst/>
            <a:cxnLst/>
            <a:rect r="r" b="b" t="t" l="l"/>
            <a:pathLst>
              <a:path h="3138886" w="7315200">
                <a:moveTo>
                  <a:pt x="0" y="0"/>
                </a:moveTo>
                <a:lnTo>
                  <a:pt x="7315200" y="0"/>
                </a:lnTo>
                <a:lnTo>
                  <a:pt x="7315200" y="3138886"/>
                </a:lnTo>
                <a:lnTo>
                  <a:pt x="0" y="31388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616706">
            <a:off x="3928744" y="1930090"/>
            <a:ext cx="10909832" cy="8965898"/>
          </a:xfrm>
          <a:custGeom>
            <a:avLst/>
            <a:gdLst/>
            <a:ahLst/>
            <a:cxnLst/>
            <a:rect r="r" b="b" t="t" l="l"/>
            <a:pathLst>
              <a:path h="8965898" w="10909832">
                <a:moveTo>
                  <a:pt x="10909831" y="0"/>
                </a:moveTo>
                <a:lnTo>
                  <a:pt x="0" y="0"/>
                </a:lnTo>
                <a:lnTo>
                  <a:pt x="0" y="8965898"/>
                </a:lnTo>
                <a:lnTo>
                  <a:pt x="10909831" y="8965898"/>
                </a:lnTo>
                <a:lnTo>
                  <a:pt x="1090983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480684" y="2855197"/>
            <a:ext cx="4140508" cy="7115684"/>
          </a:xfrm>
          <a:custGeom>
            <a:avLst/>
            <a:gdLst/>
            <a:ahLst/>
            <a:cxnLst/>
            <a:rect r="r" b="b" t="t" l="l"/>
            <a:pathLst>
              <a:path h="7115684" w="4140508">
                <a:moveTo>
                  <a:pt x="0" y="0"/>
                </a:moveTo>
                <a:lnTo>
                  <a:pt x="4140507" y="0"/>
                </a:lnTo>
                <a:lnTo>
                  <a:pt x="4140507" y="7115684"/>
                </a:lnTo>
                <a:lnTo>
                  <a:pt x="0" y="711568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1580617">
            <a:off x="-4079631" y="5995053"/>
            <a:ext cx="7315200" cy="3138886"/>
          </a:xfrm>
          <a:custGeom>
            <a:avLst/>
            <a:gdLst/>
            <a:ahLst/>
            <a:cxnLst/>
            <a:rect r="r" b="b" t="t" l="l"/>
            <a:pathLst>
              <a:path h="3138886" w="7315200">
                <a:moveTo>
                  <a:pt x="0" y="0"/>
                </a:moveTo>
                <a:lnTo>
                  <a:pt x="7315200" y="0"/>
                </a:lnTo>
                <a:lnTo>
                  <a:pt x="7315200" y="3138886"/>
                </a:lnTo>
                <a:lnTo>
                  <a:pt x="0" y="31388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9653418">
            <a:off x="-467079" y="-1077100"/>
            <a:ext cx="5461004" cy="7864593"/>
          </a:xfrm>
          <a:custGeom>
            <a:avLst/>
            <a:gdLst/>
            <a:ahLst/>
            <a:cxnLst/>
            <a:rect r="r" b="b" t="t" l="l"/>
            <a:pathLst>
              <a:path h="7864593" w="5461004">
                <a:moveTo>
                  <a:pt x="0" y="0"/>
                </a:moveTo>
                <a:lnTo>
                  <a:pt x="5461004" y="0"/>
                </a:lnTo>
                <a:lnTo>
                  <a:pt x="5461004" y="7864594"/>
                </a:lnTo>
                <a:lnTo>
                  <a:pt x="0" y="786459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1042651">
            <a:off x="12111733" y="3214086"/>
            <a:ext cx="1976745" cy="1441227"/>
          </a:xfrm>
          <a:custGeom>
            <a:avLst/>
            <a:gdLst/>
            <a:ahLst/>
            <a:cxnLst/>
            <a:rect r="r" b="b" t="t" l="l"/>
            <a:pathLst>
              <a:path h="1441227" w="1976745">
                <a:moveTo>
                  <a:pt x="0" y="0"/>
                </a:moveTo>
                <a:lnTo>
                  <a:pt x="1976745" y="0"/>
                </a:lnTo>
                <a:lnTo>
                  <a:pt x="1976745" y="1441227"/>
                </a:lnTo>
                <a:lnTo>
                  <a:pt x="0" y="144122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621563" y="9116347"/>
            <a:ext cx="2662853" cy="1709068"/>
          </a:xfrm>
          <a:custGeom>
            <a:avLst/>
            <a:gdLst/>
            <a:ahLst/>
            <a:cxnLst/>
            <a:rect r="r" b="b" t="t" l="l"/>
            <a:pathLst>
              <a:path h="1709068" w="2662853">
                <a:moveTo>
                  <a:pt x="0" y="0"/>
                </a:moveTo>
                <a:lnTo>
                  <a:pt x="2662853" y="0"/>
                </a:lnTo>
                <a:lnTo>
                  <a:pt x="2662853" y="1709068"/>
                </a:lnTo>
                <a:lnTo>
                  <a:pt x="0" y="170906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719115">
            <a:off x="14227926" y="430242"/>
            <a:ext cx="1700576" cy="1419208"/>
          </a:xfrm>
          <a:custGeom>
            <a:avLst/>
            <a:gdLst/>
            <a:ahLst/>
            <a:cxnLst/>
            <a:rect r="r" b="b" t="t" l="l"/>
            <a:pathLst>
              <a:path h="1419208" w="1700576">
                <a:moveTo>
                  <a:pt x="0" y="0"/>
                </a:moveTo>
                <a:lnTo>
                  <a:pt x="1700576" y="0"/>
                </a:lnTo>
                <a:lnTo>
                  <a:pt x="1700576" y="1419207"/>
                </a:lnTo>
                <a:lnTo>
                  <a:pt x="0" y="141920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460910">
            <a:off x="3131179" y="7570691"/>
            <a:ext cx="1668459" cy="1231626"/>
          </a:xfrm>
          <a:custGeom>
            <a:avLst/>
            <a:gdLst/>
            <a:ahLst/>
            <a:cxnLst/>
            <a:rect r="r" b="b" t="t" l="l"/>
            <a:pathLst>
              <a:path h="1231626" w="1668459">
                <a:moveTo>
                  <a:pt x="1668459" y="0"/>
                </a:moveTo>
                <a:lnTo>
                  <a:pt x="0" y="0"/>
                </a:lnTo>
                <a:lnTo>
                  <a:pt x="0" y="1231626"/>
                </a:lnTo>
                <a:lnTo>
                  <a:pt x="1668459" y="1231626"/>
                </a:lnTo>
                <a:lnTo>
                  <a:pt x="1668459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1028700" y="2421160"/>
            <a:ext cx="792926" cy="792926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2263423" y="2024697"/>
            <a:ext cx="792926" cy="792926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3948014" y="6016335"/>
            <a:ext cx="515442" cy="515442"/>
            <a:chOff x="0" y="0"/>
            <a:chExt cx="812800" cy="812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5060621" y="6040948"/>
            <a:ext cx="744182" cy="744182"/>
            <a:chOff x="0" y="0"/>
            <a:chExt cx="812800" cy="8128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23" id="23"/>
          <p:cNvSpPr/>
          <p:nvPr/>
        </p:nvSpPr>
        <p:spPr>
          <a:xfrm flipH="false" flipV="false" rot="-1207569">
            <a:off x="5959417" y="-144389"/>
            <a:ext cx="1431984" cy="1296597"/>
          </a:xfrm>
          <a:custGeom>
            <a:avLst/>
            <a:gdLst/>
            <a:ahLst/>
            <a:cxnLst/>
            <a:rect r="r" b="b" t="t" l="l"/>
            <a:pathLst>
              <a:path h="1296597" w="1431984">
                <a:moveTo>
                  <a:pt x="0" y="0"/>
                </a:moveTo>
                <a:lnTo>
                  <a:pt x="1431984" y="0"/>
                </a:lnTo>
                <a:lnTo>
                  <a:pt x="1431984" y="1296597"/>
                </a:lnTo>
                <a:lnTo>
                  <a:pt x="0" y="1296597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660996">
            <a:off x="3617379" y="1157581"/>
            <a:ext cx="843603" cy="763844"/>
          </a:xfrm>
          <a:custGeom>
            <a:avLst/>
            <a:gdLst/>
            <a:ahLst/>
            <a:cxnLst/>
            <a:rect r="r" b="b" t="t" l="l"/>
            <a:pathLst>
              <a:path h="763844" w="843603">
                <a:moveTo>
                  <a:pt x="0" y="0"/>
                </a:moveTo>
                <a:lnTo>
                  <a:pt x="843603" y="0"/>
                </a:lnTo>
                <a:lnTo>
                  <a:pt x="843603" y="763845"/>
                </a:lnTo>
                <a:lnTo>
                  <a:pt x="0" y="763845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660996">
            <a:off x="17199390" y="2435701"/>
            <a:ext cx="843603" cy="763844"/>
          </a:xfrm>
          <a:custGeom>
            <a:avLst/>
            <a:gdLst/>
            <a:ahLst/>
            <a:cxnLst/>
            <a:rect r="r" b="b" t="t" l="l"/>
            <a:pathLst>
              <a:path h="763844" w="843603">
                <a:moveTo>
                  <a:pt x="0" y="0"/>
                </a:moveTo>
                <a:lnTo>
                  <a:pt x="843603" y="0"/>
                </a:lnTo>
                <a:lnTo>
                  <a:pt x="843603" y="763844"/>
                </a:lnTo>
                <a:lnTo>
                  <a:pt x="0" y="763844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-1117518">
            <a:off x="11519820" y="383851"/>
            <a:ext cx="843603" cy="763844"/>
          </a:xfrm>
          <a:custGeom>
            <a:avLst/>
            <a:gdLst/>
            <a:ahLst/>
            <a:cxnLst/>
            <a:rect r="r" b="b" t="t" l="l"/>
            <a:pathLst>
              <a:path h="763844" w="843603">
                <a:moveTo>
                  <a:pt x="0" y="0"/>
                </a:moveTo>
                <a:lnTo>
                  <a:pt x="843604" y="0"/>
                </a:lnTo>
                <a:lnTo>
                  <a:pt x="843604" y="763845"/>
                </a:lnTo>
                <a:lnTo>
                  <a:pt x="0" y="763845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7" id="27"/>
          <p:cNvSpPr txBox="true"/>
          <p:nvPr/>
        </p:nvSpPr>
        <p:spPr>
          <a:xfrm rot="-645952">
            <a:off x="6144493" y="7340666"/>
            <a:ext cx="6531228" cy="609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4500" b="true">
                <a:solidFill>
                  <a:srgbClr val="9D7D6E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Kelompok ... XII MIPA 1</a:t>
            </a:r>
          </a:p>
        </p:txBody>
      </p:sp>
      <p:sp>
        <p:nvSpPr>
          <p:cNvPr name="TextBox 28" id="28"/>
          <p:cNvSpPr txBox="true"/>
          <p:nvPr/>
        </p:nvSpPr>
        <p:spPr>
          <a:xfrm rot="-643936">
            <a:off x="4454093" y="4278728"/>
            <a:ext cx="9420957" cy="31771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09"/>
              </a:lnSpc>
            </a:pPr>
            <a:r>
              <a:rPr lang="en-US" sz="12209">
                <a:solidFill>
                  <a:srgbClr val="9D7D6E"/>
                </a:solidFill>
                <a:latin typeface="Lazydog"/>
                <a:ea typeface="Lazydog"/>
                <a:cs typeface="Lazydog"/>
                <a:sym typeface="Lazydog"/>
              </a:rPr>
              <a:t>Dimensi</a:t>
            </a:r>
          </a:p>
          <a:p>
            <a:pPr algn="ctr">
              <a:lnSpc>
                <a:spcPts val="12209"/>
              </a:lnSpc>
            </a:pPr>
            <a:r>
              <a:rPr lang="en-US" sz="12209">
                <a:solidFill>
                  <a:srgbClr val="9D7D6E"/>
                </a:solidFill>
                <a:latin typeface="Lazydog"/>
                <a:ea typeface="Lazydog"/>
                <a:cs typeface="Lazydog"/>
                <a:sym typeface="Lazydog"/>
              </a:rPr>
              <a:t>Tiga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DE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1492449">
            <a:off x="11893337" y="-283689"/>
            <a:ext cx="7315200" cy="3138886"/>
          </a:xfrm>
          <a:custGeom>
            <a:avLst/>
            <a:gdLst/>
            <a:ahLst/>
            <a:cxnLst/>
            <a:rect r="r" b="b" t="t" l="l"/>
            <a:pathLst>
              <a:path h="3138886" w="7315200">
                <a:moveTo>
                  <a:pt x="0" y="0"/>
                </a:moveTo>
                <a:lnTo>
                  <a:pt x="7315200" y="0"/>
                </a:lnTo>
                <a:lnTo>
                  <a:pt x="7315200" y="3138886"/>
                </a:lnTo>
                <a:lnTo>
                  <a:pt x="0" y="31388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616706">
            <a:off x="3928744" y="1930090"/>
            <a:ext cx="10909832" cy="8965898"/>
          </a:xfrm>
          <a:custGeom>
            <a:avLst/>
            <a:gdLst/>
            <a:ahLst/>
            <a:cxnLst/>
            <a:rect r="r" b="b" t="t" l="l"/>
            <a:pathLst>
              <a:path h="8965898" w="10909832">
                <a:moveTo>
                  <a:pt x="10909831" y="0"/>
                </a:moveTo>
                <a:lnTo>
                  <a:pt x="0" y="0"/>
                </a:lnTo>
                <a:lnTo>
                  <a:pt x="0" y="8965898"/>
                </a:lnTo>
                <a:lnTo>
                  <a:pt x="10909831" y="8965898"/>
                </a:lnTo>
                <a:lnTo>
                  <a:pt x="1090983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480684" y="2855197"/>
            <a:ext cx="4140508" cy="7115684"/>
          </a:xfrm>
          <a:custGeom>
            <a:avLst/>
            <a:gdLst/>
            <a:ahLst/>
            <a:cxnLst/>
            <a:rect r="r" b="b" t="t" l="l"/>
            <a:pathLst>
              <a:path h="7115684" w="4140508">
                <a:moveTo>
                  <a:pt x="0" y="0"/>
                </a:moveTo>
                <a:lnTo>
                  <a:pt x="4140507" y="0"/>
                </a:lnTo>
                <a:lnTo>
                  <a:pt x="4140507" y="7115684"/>
                </a:lnTo>
                <a:lnTo>
                  <a:pt x="0" y="711568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1580617">
            <a:off x="-4079631" y="5995053"/>
            <a:ext cx="7315200" cy="3138886"/>
          </a:xfrm>
          <a:custGeom>
            <a:avLst/>
            <a:gdLst/>
            <a:ahLst/>
            <a:cxnLst/>
            <a:rect r="r" b="b" t="t" l="l"/>
            <a:pathLst>
              <a:path h="3138886" w="7315200">
                <a:moveTo>
                  <a:pt x="0" y="0"/>
                </a:moveTo>
                <a:lnTo>
                  <a:pt x="7315200" y="0"/>
                </a:lnTo>
                <a:lnTo>
                  <a:pt x="7315200" y="3138886"/>
                </a:lnTo>
                <a:lnTo>
                  <a:pt x="0" y="31388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9653418">
            <a:off x="-467079" y="-1077100"/>
            <a:ext cx="5461004" cy="7864593"/>
          </a:xfrm>
          <a:custGeom>
            <a:avLst/>
            <a:gdLst/>
            <a:ahLst/>
            <a:cxnLst/>
            <a:rect r="r" b="b" t="t" l="l"/>
            <a:pathLst>
              <a:path h="7864593" w="5461004">
                <a:moveTo>
                  <a:pt x="0" y="0"/>
                </a:moveTo>
                <a:lnTo>
                  <a:pt x="5461004" y="0"/>
                </a:lnTo>
                <a:lnTo>
                  <a:pt x="5461004" y="7864594"/>
                </a:lnTo>
                <a:lnTo>
                  <a:pt x="0" y="786459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1042651">
            <a:off x="12111733" y="3214086"/>
            <a:ext cx="1976745" cy="1441227"/>
          </a:xfrm>
          <a:custGeom>
            <a:avLst/>
            <a:gdLst/>
            <a:ahLst/>
            <a:cxnLst/>
            <a:rect r="r" b="b" t="t" l="l"/>
            <a:pathLst>
              <a:path h="1441227" w="1976745">
                <a:moveTo>
                  <a:pt x="0" y="0"/>
                </a:moveTo>
                <a:lnTo>
                  <a:pt x="1976745" y="0"/>
                </a:lnTo>
                <a:lnTo>
                  <a:pt x="1976745" y="1441227"/>
                </a:lnTo>
                <a:lnTo>
                  <a:pt x="0" y="144122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621563" y="9116347"/>
            <a:ext cx="2662853" cy="1709068"/>
          </a:xfrm>
          <a:custGeom>
            <a:avLst/>
            <a:gdLst/>
            <a:ahLst/>
            <a:cxnLst/>
            <a:rect r="r" b="b" t="t" l="l"/>
            <a:pathLst>
              <a:path h="1709068" w="2662853">
                <a:moveTo>
                  <a:pt x="0" y="0"/>
                </a:moveTo>
                <a:lnTo>
                  <a:pt x="2662853" y="0"/>
                </a:lnTo>
                <a:lnTo>
                  <a:pt x="2662853" y="1709068"/>
                </a:lnTo>
                <a:lnTo>
                  <a:pt x="0" y="170906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719115">
            <a:off x="14227926" y="430242"/>
            <a:ext cx="1700576" cy="1419208"/>
          </a:xfrm>
          <a:custGeom>
            <a:avLst/>
            <a:gdLst/>
            <a:ahLst/>
            <a:cxnLst/>
            <a:rect r="r" b="b" t="t" l="l"/>
            <a:pathLst>
              <a:path h="1419208" w="1700576">
                <a:moveTo>
                  <a:pt x="0" y="0"/>
                </a:moveTo>
                <a:lnTo>
                  <a:pt x="1700576" y="0"/>
                </a:lnTo>
                <a:lnTo>
                  <a:pt x="1700576" y="1419207"/>
                </a:lnTo>
                <a:lnTo>
                  <a:pt x="0" y="141920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460910">
            <a:off x="3131179" y="7570691"/>
            <a:ext cx="1668459" cy="1231626"/>
          </a:xfrm>
          <a:custGeom>
            <a:avLst/>
            <a:gdLst/>
            <a:ahLst/>
            <a:cxnLst/>
            <a:rect r="r" b="b" t="t" l="l"/>
            <a:pathLst>
              <a:path h="1231626" w="1668459">
                <a:moveTo>
                  <a:pt x="1668459" y="0"/>
                </a:moveTo>
                <a:lnTo>
                  <a:pt x="0" y="0"/>
                </a:lnTo>
                <a:lnTo>
                  <a:pt x="0" y="1231626"/>
                </a:lnTo>
                <a:lnTo>
                  <a:pt x="1668459" y="1231626"/>
                </a:lnTo>
                <a:lnTo>
                  <a:pt x="1668459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1028700" y="2421160"/>
            <a:ext cx="792926" cy="792926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2263423" y="2024697"/>
            <a:ext cx="792926" cy="792926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3948014" y="6016335"/>
            <a:ext cx="515442" cy="515442"/>
            <a:chOff x="0" y="0"/>
            <a:chExt cx="812800" cy="812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5060621" y="6040948"/>
            <a:ext cx="744182" cy="744182"/>
            <a:chOff x="0" y="0"/>
            <a:chExt cx="812800" cy="8128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23" id="23"/>
          <p:cNvSpPr/>
          <p:nvPr/>
        </p:nvSpPr>
        <p:spPr>
          <a:xfrm flipH="false" flipV="false" rot="-1207569">
            <a:off x="5959417" y="-144389"/>
            <a:ext cx="1431984" cy="1296597"/>
          </a:xfrm>
          <a:custGeom>
            <a:avLst/>
            <a:gdLst/>
            <a:ahLst/>
            <a:cxnLst/>
            <a:rect r="r" b="b" t="t" l="l"/>
            <a:pathLst>
              <a:path h="1296597" w="1431984">
                <a:moveTo>
                  <a:pt x="0" y="0"/>
                </a:moveTo>
                <a:lnTo>
                  <a:pt x="1431984" y="0"/>
                </a:lnTo>
                <a:lnTo>
                  <a:pt x="1431984" y="1296597"/>
                </a:lnTo>
                <a:lnTo>
                  <a:pt x="0" y="1296597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660996">
            <a:off x="3617379" y="1157581"/>
            <a:ext cx="843603" cy="763844"/>
          </a:xfrm>
          <a:custGeom>
            <a:avLst/>
            <a:gdLst/>
            <a:ahLst/>
            <a:cxnLst/>
            <a:rect r="r" b="b" t="t" l="l"/>
            <a:pathLst>
              <a:path h="763844" w="843603">
                <a:moveTo>
                  <a:pt x="0" y="0"/>
                </a:moveTo>
                <a:lnTo>
                  <a:pt x="843603" y="0"/>
                </a:lnTo>
                <a:lnTo>
                  <a:pt x="843603" y="763845"/>
                </a:lnTo>
                <a:lnTo>
                  <a:pt x="0" y="763845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660996">
            <a:off x="17199390" y="2435701"/>
            <a:ext cx="843603" cy="763844"/>
          </a:xfrm>
          <a:custGeom>
            <a:avLst/>
            <a:gdLst/>
            <a:ahLst/>
            <a:cxnLst/>
            <a:rect r="r" b="b" t="t" l="l"/>
            <a:pathLst>
              <a:path h="763844" w="843603">
                <a:moveTo>
                  <a:pt x="0" y="0"/>
                </a:moveTo>
                <a:lnTo>
                  <a:pt x="843603" y="0"/>
                </a:lnTo>
                <a:lnTo>
                  <a:pt x="843603" y="763844"/>
                </a:lnTo>
                <a:lnTo>
                  <a:pt x="0" y="763844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-1117518">
            <a:off x="11519820" y="383851"/>
            <a:ext cx="843603" cy="763844"/>
          </a:xfrm>
          <a:custGeom>
            <a:avLst/>
            <a:gdLst/>
            <a:ahLst/>
            <a:cxnLst/>
            <a:rect r="r" b="b" t="t" l="l"/>
            <a:pathLst>
              <a:path h="763844" w="843603">
                <a:moveTo>
                  <a:pt x="0" y="0"/>
                </a:moveTo>
                <a:lnTo>
                  <a:pt x="843604" y="0"/>
                </a:lnTo>
                <a:lnTo>
                  <a:pt x="843604" y="763845"/>
                </a:lnTo>
                <a:lnTo>
                  <a:pt x="0" y="763845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7" id="27"/>
          <p:cNvSpPr txBox="true"/>
          <p:nvPr/>
        </p:nvSpPr>
        <p:spPr>
          <a:xfrm rot="-643936">
            <a:off x="7404993" y="8093653"/>
            <a:ext cx="4388382" cy="469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3500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Vanessa / 35</a:t>
            </a:r>
          </a:p>
        </p:txBody>
      </p:sp>
      <p:sp>
        <p:nvSpPr>
          <p:cNvPr name="TextBox 28" id="28"/>
          <p:cNvSpPr txBox="true"/>
          <p:nvPr/>
        </p:nvSpPr>
        <p:spPr>
          <a:xfrm rot="-643936">
            <a:off x="7265761" y="7357621"/>
            <a:ext cx="4388382" cy="469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3500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Stanley / 32</a:t>
            </a:r>
          </a:p>
        </p:txBody>
      </p:sp>
      <p:sp>
        <p:nvSpPr>
          <p:cNvPr name="TextBox 29" id="29"/>
          <p:cNvSpPr txBox="true"/>
          <p:nvPr/>
        </p:nvSpPr>
        <p:spPr>
          <a:xfrm rot="-643936">
            <a:off x="7140635" y="6606217"/>
            <a:ext cx="4388382" cy="469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3500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Danendra / 28</a:t>
            </a:r>
          </a:p>
        </p:txBody>
      </p:sp>
      <p:sp>
        <p:nvSpPr>
          <p:cNvPr name="TextBox 30" id="30"/>
          <p:cNvSpPr txBox="true"/>
          <p:nvPr/>
        </p:nvSpPr>
        <p:spPr>
          <a:xfrm rot="-643936">
            <a:off x="6993700" y="5910737"/>
            <a:ext cx="4388382" cy="469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3500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Christo / 05</a:t>
            </a:r>
          </a:p>
        </p:txBody>
      </p:sp>
      <p:sp>
        <p:nvSpPr>
          <p:cNvPr name="TextBox 31" id="31"/>
          <p:cNvSpPr txBox="true"/>
          <p:nvPr/>
        </p:nvSpPr>
        <p:spPr>
          <a:xfrm rot="-643936">
            <a:off x="6273978" y="3685774"/>
            <a:ext cx="5339845" cy="18106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20"/>
              </a:lnSpc>
            </a:pPr>
            <a:r>
              <a:rPr lang="en-US" sz="6920">
                <a:solidFill>
                  <a:srgbClr val="9D7D6E"/>
                </a:solidFill>
                <a:latin typeface="Lazydog"/>
                <a:ea typeface="Lazydog"/>
                <a:cs typeface="Lazydog"/>
                <a:sym typeface="Lazydog"/>
              </a:rPr>
              <a:t>Anggota kelompok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DE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769999">
            <a:off x="12513879" y="8458451"/>
            <a:ext cx="7315200" cy="3138886"/>
          </a:xfrm>
          <a:custGeom>
            <a:avLst/>
            <a:gdLst/>
            <a:ahLst/>
            <a:cxnLst/>
            <a:rect r="r" b="b" t="t" l="l"/>
            <a:pathLst>
              <a:path h="3138886" w="7315200">
                <a:moveTo>
                  <a:pt x="0" y="0"/>
                </a:moveTo>
                <a:lnTo>
                  <a:pt x="7315200" y="0"/>
                </a:lnTo>
                <a:lnTo>
                  <a:pt x="7315200" y="3138886"/>
                </a:lnTo>
                <a:lnTo>
                  <a:pt x="0" y="31388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325842">
            <a:off x="-2570693" y="-867592"/>
            <a:ext cx="7315200" cy="3138886"/>
          </a:xfrm>
          <a:custGeom>
            <a:avLst/>
            <a:gdLst/>
            <a:ahLst/>
            <a:cxnLst/>
            <a:rect r="r" b="b" t="t" l="l"/>
            <a:pathLst>
              <a:path h="3138886" w="7315200">
                <a:moveTo>
                  <a:pt x="0" y="0"/>
                </a:moveTo>
                <a:lnTo>
                  <a:pt x="7315200" y="0"/>
                </a:lnTo>
                <a:lnTo>
                  <a:pt x="7315200" y="3138885"/>
                </a:lnTo>
                <a:lnTo>
                  <a:pt x="0" y="31388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42761" y="681611"/>
            <a:ext cx="15602477" cy="8923777"/>
          </a:xfrm>
          <a:custGeom>
            <a:avLst/>
            <a:gdLst/>
            <a:ahLst/>
            <a:cxnLst/>
            <a:rect r="r" b="b" t="t" l="l"/>
            <a:pathLst>
              <a:path h="8923777" w="15602477">
                <a:moveTo>
                  <a:pt x="0" y="0"/>
                </a:moveTo>
                <a:lnTo>
                  <a:pt x="15602478" y="0"/>
                </a:lnTo>
                <a:lnTo>
                  <a:pt x="15602478" y="8923778"/>
                </a:lnTo>
                <a:lnTo>
                  <a:pt x="0" y="89237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719115">
            <a:off x="-1498776" y="6665432"/>
            <a:ext cx="5054951" cy="4218586"/>
          </a:xfrm>
          <a:custGeom>
            <a:avLst/>
            <a:gdLst/>
            <a:ahLst/>
            <a:cxnLst/>
            <a:rect r="r" b="b" t="t" l="l"/>
            <a:pathLst>
              <a:path h="4218586" w="5054951">
                <a:moveTo>
                  <a:pt x="0" y="0"/>
                </a:moveTo>
                <a:lnTo>
                  <a:pt x="5054952" y="0"/>
                </a:lnTo>
                <a:lnTo>
                  <a:pt x="5054952" y="4218586"/>
                </a:lnTo>
                <a:lnTo>
                  <a:pt x="0" y="421858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true" rot="890401">
            <a:off x="14165904" y="-608217"/>
            <a:ext cx="4622760" cy="5865196"/>
          </a:xfrm>
          <a:custGeom>
            <a:avLst/>
            <a:gdLst/>
            <a:ahLst/>
            <a:cxnLst/>
            <a:rect r="r" b="b" t="t" l="l"/>
            <a:pathLst>
              <a:path h="5865196" w="4622760">
                <a:moveTo>
                  <a:pt x="0" y="5865196"/>
                </a:moveTo>
                <a:lnTo>
                  <a:pt x="4622760" y="5865196"/>
                </a:lnTo>
                <a:lnTo>
                  <a:pt x="4622760" y="0"/>
                </a:lnTo>
                <a:lnTo>
                  <a:pt x="0" y="0"/>
                </a:lnTo>
                <a:lnTo>
                  <a:pt x="0" y="5865196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890401">
            <a:off x="16255353" y="604999"/>
            <a:ext cx="788448" cy="788448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890401">
            <a:off x="17370276" y="900407"/>
            <a:ext cx="788448" cy="788448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true" flipV="false" rot="0">
            <a:off x="162058" y="1719239"/>
            <a:ext cx="1263105" cy="1210285"/>
          </a:xfrm>
          <a:custGeom>
            <a:avLst/>
            <a:gdLst/>
            <a:ahLst/>
            <a:cxnLst/>
            <a:rect r="r" b="b" t="t" l="l"/>
            <a:pathLst>
              <a:path h="1210285" w="1263105">
                <a:moveTo>
                  <a:pt x="1263105" y="0"/>
                </a:moveTo>
                <a:lnTo>
                  <a:pt x="0" y="0"/>
                </a:lnTo>
                <a:lnTo>
                  <a:pt x="0" y="1210285"/>
                </a:lnTo>
                <a:lnTo>
                  <a:pt x="1263105" y="1210285"/>
                </a:lnTo>
                <a:lnTo>
                  <a:pt x="1263105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true" flipV="false" rot="0">
            <a:off x="16477284" y="8026571"/>
            <a:ext cx="1145110" cy="1030599"/>
          </a:xfrm>
          <a:custGeom>
            <a:avLst/>
            <a:gdLst/>
            <a:ahLst/>
            <a:cxnLst/>
            <a:rect r="r" b="b" t="t" l="l"/>
            <a:pathLst>
              <a:path h="1030599" w="1145110">
                <a:moveTo>
                  <a:pt x="1145110" y="0"/>
                </a:moveTo>
                <a:lnTo>
                  <a:pt x="0" y="0"/>
                </a:lnTo>
                <a:lnTo>
                  <a:pt x="0" y="1030599"/>
                </a:lnTo>
                <a:lnTo>
                  <a:pt x="1145110" y="1030599"/>
                </a:lnTo>
                <a:lnTo>
                  <a:pt x="114511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3364970" y="2626311"/>
            <a:ext cx="5715139" cy="5820310"/>
            <a:chOff x="0" y="0"/>
            <a:chExt cx="7620186" cy="7760413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482479" y="683683"/>
              <a:ext cx="6232507" cy="6232507"/>
            </a:xfrm>
            <a:custGeom>
              <a:avLst/>
              <a:gdLst/>
              <a:ahLst/>
              <a:cxnLst/>
              <a:rect r="r" b="b" t="t" l="l"/>
              <a:pathLst>
                <a:path h="6232507" w="6232507">
                  <a:moveTo>
                    <a:pt x="0" y="0"/>
                  </a:moveTo>
                  <a:lnTo>
                    <a:pt x="6232507" y="0"/>
                  </a:lnTo>
                  <a:lnTo>
                    <a:pt x="6232507" y="6232507"/>
                  </a:lnTo>
                  <a:lnTo>
                    <a:pt x="0" y="62325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 rot="0">
              <a:off x="287500" y="7018521"/>
              <a:ext cx="854400" cy="7418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999"/>
                </a:lnSpc>
              </a:pPr>
              <a:r>
                <a:rPr lang="en-US" sz="3999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A</a:t>
              </a:r>
            </a:p>
          </p:txBody>
        </p:sp>
        <p:sp>
          <p:nvSpPr>
            <p:cNvPr name="TextBox 18" id="18"/>
            <p:cNvSpPr txBox="true"/>
            <p:nvPr/>
          </p:nvSpPr>
          <p:spPr>
            <a:xfrm rot="0">
              <a:off x="4910110" y="7018521"/>
              <a:ext cx="854400" cy="7418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999"/>
                </a:lnSpc>
              </a:pPr>
              <a:r>
                <a:rPr lang="en-US" sz="3999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B</a:t>
              </a:r>
            </a:p>
          </p:txBody>
        </p:sp>
        <p:sp>
          <p:nvSpPr>
            <p:cNvPr name="TextBox 19" id="19"/>
            <p:cNvSpPr txBox="true"/>
            <p:nvPr/>
          </p:nvSpPr>
          <p:spPr>
            <a:xfrm rot="0">
              <a:off x="6765786" y="4916837"/>
              <a:ext cx="854400" cy="7418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999"/>
                </a:lnSpc>
              </a:pPr>
              <a:r>
                <a:rPr lang="en-US" sz="3999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C</a:t>
              </a:r>
            </a:p>
          </p:txBody>
        </p:sp>
        <p:sp>
          <p:nvSpPr>
            <p:cNvPr name="TextBox 20" id="20"/>
            <p:cNvSpPr txBox="true"/>
            <p:nvPr/>
          </p:nvSpPr>
          <p:spPr>
            <a:xfrm rot="0">
              <a:off x="1433923" y="4916837"/>
              <a:ext cx="854400" cy="7418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999"/>
                </a:lnSpc>
              </a:pPr>
              <a:r>
                <a:rPr lang="en-US" sz="3999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D</a:t>
              </a:r>
            </a:p>
          </p:txBody>
        </p:sp>
        <p:sp>
          <p:nvSpPr>
            <p:cNvPr name="TextBox 21" id="21"/>
            <p:cNvSpPr txBox="true"/>
            <p:nvPr/>
          </p:nvSpPr>
          <p:spPr>
            <a:xfrm rot="0">
              <a:off x="0" y="2160421"/>
              <a:ext cx="854400" cy="7418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999"/>
                </a:lnSpc>
              </a:pPr>
              <a:r>
                <a:rPr lang="en-US" sz="3999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E</a:t>
              </a:r>
            </a:p>
          </p:txBody>
        </p:sp>
        <p:sp>
          <p:nvSpPr>
            <p:cNvPr name="TextBox 22" id="22"/>
            <p:cNvSpPr txBox="true"/>
            <p:nvPr/>
          </p:nvSpPr>
          <p:spPr>
            <a:xfrm rot="0">
              <a:off x="5297440" y="2160421"/>
              <a:ext cx="854400" cy="7418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999"/>
                </a:lnSpc>
              </a:pPr>
              <a:r>
                <a:rPr lang="en-US" sz="3999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F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6547414" y="66675"/>
              <a:ext cx="854400" cy="7418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999"/>
                </a:lnSpc>
              </a:pPr>
              <a:r>
                <a:rPr lang="en-US" sz="3999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G</a:t>
              </a:r>
            </a:p>
          </p:txBody>
        </p:sp>
        <p:sp>
          <p:nvSpPr>
            <p:cNvPr name="TextBox 24" id="24"/>
            <p:cNvSpPr txBox="true"/>
            <p:nvPr/>
          </p:nvSpPr>
          <p:spPr>
            <a:xfrm rot="0">
              <a:off x="1777477" y="66675"/>
              <a:ext cx="854400" cy="7418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999"/>
                </a:lnSpc>
              </a:pPr>
              <a:r>
                <a:rPr lang="en-US" sz="3999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H</a:t>
              </a:r>
            </a:p>
          </p:txBody>
        </p:sp>
      </p:grpSp>
      <p:sp>
        <p:nvSpPr>
          <p:cNvPr name="AutoShape 25" id="25"/>
          <p:cNvSpPr/>
          <p:nvPr/>
        </p:nvSpPr>
        <p:spPr>
          <a:xfrm flipV="true">
            <a:off x="3803701" y="6646664"/>
            <a:ext cx="4513100" cy="1043634"/>
          </a:xfrm>
          <a:prstGeom prst="line">
            <a:avLst/>
          </a:prstGeom>
          <a:ln cap="flat" w="95250">
            <a:solidFill>
              <a:srgbClr val="004AAD"/>
            </a:solidFill>
            <a:prstDash val="lgDash"/>
            <a:headEnd type="none" len="sm" w="sm"/>
            <a:tailEnd type="none" len="sm" w="sm"/>
          </a:ln>
        </p:spPr>
      </p:sp>
      <p:sp>
        <p:nvSpPr>
          <p:cNvPr name="AutoShape 26" id="26"/>
          <p:cNvSpPr/>
          <p:nvPr/>
        </p:nvSpPr>
        <p:spPr>
          <a:xfrm flipV="true">
            <a:off x="3799409" y="3166063"/>
            <a:ext cx="4499542" cy="4542794"/>
          </a:xfrm>
          <a:prstGeom prst="line">
            <a:avLst/>
          </a:prstGeom>
          <a:ln cap="flat" w="95250">
            <a:solidFill>
              <a:srgbClr val="889D6F"/>
            </a:solidFill>
            <a:prstDash val="lgDash"/>
            <a:headEnd type="none" len="sm" w="sm"/>
            <a:tailEnd type="none" len="sm" w="sm"/>
          </a:ln>
        </p:spPr>
      </p:sp>
      <p:sp>
        <p:nvSpPr>
          <p:cNvPr name="TextBox 27" id="27"/>
          <p:cNvSpPr txBox="true"/>
          <p:nvPr/>
        </p:nvSpPr>
        <p:spPr>
          <a:xfrm rot="0">
            <a:off x="3425288" y="1365785"/>
            <a:ext cx="11562827" cy="9360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20"/>
              </a:lnSpc>
            </a:pPr>
            <a:r>
              <a:rPr lang="en-US" sz="6920">
                <a:solidFill>
                  <a:srgbClr val="9D7D6E"/>
                </a:solidFill>
                <a:latin typeface="Lazydog"/>
                <a:ea typeface="Lazydog"/>
                <a:cs typeface="Lazydog"/>
                <a:sym typeface="Lazydog"/>
              </a:rPr>
              <a:t>Jarak Titik ke Titik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9080110" y="3016688"/>
            <a:ext cx="4991844" cy="9079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3500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Tentukan jarak dari titik A ke G!</a:t>
            </a:r>
          </a:p>
        </p:txBody>
      </p:sp>
      <p:grpSp>
        <p:nvGrpSpPr>
          <p:cNvPr name="Group 29" id="29"/>
          <p:cNvGrpSpPr/>
          <p:nvPr/>
        </p:nvGrpSpPr>
        <p:grpSpPr>
          <a:xfrm rot="0">
            <a:off x="9206701" y="4124949"/>
            <a:ext cx="1861361" cy="2405777"/>
            <a:chOff x="0" y="0"/>
            <a:chExt cx="2481814" cy="3207703"/>
          </a:xfrm>
        </p:grpSpPr>
        <p:sp>
          <p:nvSpPr>
            <p:cNvPr name="AutoShape 30" id="30"/>
            <p:cNvSpPr/>
            <p:nvPr/>
          </p:nvSpPr>
          <p:spPr>
            <a:xfrm flipV="true">
              <a:off x="17961" y="487680"/>
              <a:ext cx="2243169" cy="2243169"/>
            </a:xfrm>
            <a:prstGeom prst="line">
              <a:avLst/>
            </a:prstGeom>
            <a:ln cap="flat" w="50800">
              <a:solidFill>
                <a:srgbClr val="004AAD"/>
              </a:solidFill>
              <a:prstDash val="sysDash"/>
              <a:headEnd type="none" len="sm" w="sm"/>
              <a:tailEnd type="none" len="sm" w="sm"/>
            </a:ln>
          </p:spPr>
        </p:sp>
        <p:sp>
          <p:nvSpPr>
            <p:cNvPr name="AutoShape 31" id="31"/>
            <p:cNvSpPr/>
            <p:nvPr/>
          </p:nvSpPr>
          <p:spPr>
            <a:xfrm>
              <a:off x="2261129" y="487680"/>
              <a:ext cx="0" cy="2261129"/>
            </a:xfrm>
            <a:prstGeom prst="line">
              <a:avLst/>
            </a:prstGeom>
            <a:ln cap="flat" w="50800">
              <a:solidFill>
                <a:srgbClr val="9D7D6E"/>
              </a:solidFill>
              <a:prstDash val="sysDash"/>
              <a:headEnd type="none" len="sm" w="sm"/>
              <a:tailEnd type="none" len="sm" w="sm"/>
            </a:ln>
          </p:spPr>
        </p:sp>
        <p:sp>
          <p:nvSpPr>
            <p:cNvPr name="AutoShape 32" id="32"/>
            <p:cNvSpPr/>
            <p:nvPr/>
          </p:nvSpPr>
          <p:spPr>
            <a:xfrm>
              <a:off x="43361" y="2730849"/>
              <a:ext cx="2217769" cy="0"/>
            </a:xfrm>
            <a:prstGeom prst="line">
              <a:avLst/>
            </a:prstGeom>
            <a:ln cap="flat" w="50800">
              <a:solidFill>
                <a:srgbClr val="9D7D6E"/>
              </a:solidFill>
              <a:prstDash val="sysDash"/>
              <a:headEnd type="none" len="sm" w="sm"/>
              <a:tailEnd type="none" len="sm" w="sm"/>
            </a:ln>
          </p:spPr>
        </p:sp>
        <p:sp>
          <p:nvSpPr>
            <p:cNvPr name="Freeform 33" id="33"/>
            <p:cNvSpPr/>
            <p:nvPr/>
          </p:nvSpPr>
          <p:spPr>
            <a:xfrm flipH="false" flipV="false" rot="0">
              <a:off x="1999211" y="2468930"/>
              <a:ext cx="261919" cy="261919"/>
            </a:xfrm>
            <a:custGeom>
              <a:avLst/>
              <a:gdLst/>
              <a:ahLst/>
              <a:cxnLst/>
              <a:rect r="r" b="b" t="t" l="l"/>
              <a:pathLst>
                <a:path h="261919" w="261919">
                  <a:moveTo>
                    <a:pt x="0" y="0"/>
                  </a:moveTo>
                  <a:lnTo>
                    <a:pt x="261918" y="0"/>
                  </a:lnTo>
                  <a:lnTo>
                    <a:pt x="261918" y="261919"/>
                  </a:lnTo>
                  <a:lnTo>
                    <a:pt x="0" y="2619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4" id="34"/>
            <p:cNvSpPr txBox="true"/>
            <p:nvPr/>
          </p:nvSpPr>
          <p:spPr>
            <a:xfrm rot="0">
              <a:off x="4339" y="2777384"/>
              <a:ext cx="237993" cy="43031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300"/>
                </a:lnSpc>
                <a:spcBef>
                  <a:spcPct val="0"/>
                </a:spcBef>
              </a:pPr>
              <a:r>
                <a:rPr lang="en-US" sz="2300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A</a:t>
              </a:r>
            </a:p>
          </p:txBody>
        </p:sp>
        <p:sp>
          <p:nvSpPr>
            <p:cNvPr name="TextBox 35" id="35"/>
            <p:cNvSpPr txBox="true"/>
            <p:nvPr/>
          </p:nvSpPr>
          <p:spPr>
            <a:xfrm rot="0">
              <a:off x="1996754" y="2759424"/>
              <a:ext cx="266832" cy="43031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300"/>
                </a:lnSpc>
                <a:spcBef>
                  <a:spcPct val="0"/>
                </a:spcBef>
              </a:pPr>
              <a:r>
                <a:rPr lang="en-US" sz="2300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B</a:t>
              </a:r>
            </a:p>
          </p:txBody>
        </p:sp>
        <p:sp>
          <p:nvSpPr>
            <p:cNvPr name="TextBox 36" id="36"/>
            <p:cNvSpPr txBox="true"/>
            <p:nvPr/>
          </p:nvSpPr>
          <p:spPr>
            <a:xfrm rot="0">
              <a:off x="2116160" y="38100"/>
              <a:ext cx="288991" cy="44958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400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C</a:t>
              </a:r>
            </a:p>
          </p:txBody>
        </p:sp>
        <p:sp>
          <p:nvSpPr>
            <p:cNvPr name="TextBox 37" id="37"/>
            <p:cNvSpPr txBox="true"/>
            <p:nvPr/>
          </p:nvSpPr>
          <p:spPr>
            <a:xfrm rot="0">
              <a:off x="1042880" y="2777384"/>
              <a:ext cx="153326" cy="2923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99"/>
                </a:lnSpc>
                <a:spcBef>
                  <a:spcPct val="0"/>
                </a:spcBef>
              </a:pPr>
              <a:r>
                <a:rPr lang="en-US" sz="1599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a</a:t>
              </a:r>
            </a:p>
          </p:txBody>
        </p:sp>
        <p:sp>
          <p:nvSpPr>
            <p:cNvPr name="TextBox 38" id="38"/>
            <p:cNvSpPr txBox="true"/>
            <p:nvPr/>
          </p:nvSpPr>
          <p:spPr>
            <a:xfrm rot="0">
              <a:off x="2328488" y="1589711"/>
              <a:ext cx="153326" cy="2923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99"/>
                </a:lnSpc>
                <a:spcBef>
                  <a:spcPct val="0"/>
                </a:spcBef>
              </a:pPr>
              <a:r>
                <a:rPr lang="en-US" sz="1599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a</a:t>
              </a:r>
            </a:p>
          </p:txBody>
        </p:sp>
        <p:sp>
          <p:nvSpPr>
            <p:cNvPr name="TextBox 39" id="39"/>
            <p:cNvSpPr txBox="true"/>
            <p:nvPr/>
          </p:nvSpPr>
          <p:spPr>
            <a:xfrm rot="0">
              <a:off x="554194" y="1268824"/>
              <a:ext cx="488685" cy="2923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99"/>
                </a:lnSpc>
                <a:spcBef>
                  <a:spcPct val="0"/>
                </a:spcBef>
              </a:pPr>
              <a:r>
                <a:rPr lang="en-US" sz="1599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a√2</a:t>
              </a:r>
            </a:p>
          </p:txBody>
        </p:sp>
      </p:grpSp>
      <p:sp>
        <p:nvSpPr>
          <p:cNvPr name="TextBox 40" id="40"/>
          <p:cNvSpPr txBox="true"/>
          <p:nvPr/>
        </p:nvSpPr>
        <p:spPr>
          <a:xfrm rot="0">
            <a:off x="16536418" y="8216143"/>
            <a:ext cx="216743" cy="327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400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C</a:t>
            </a:r>
          </a:p>
        </p:txBody>
      </p:sp>
      <p:grpSp>
        <p:nvGrpSpPr>
          <p:cNvPr name="Group 41" id="41"/>
          <p:cNvGrpSpPr/>
          <p:nvPr/>
        </p:nvGrpSpPr>
        <p:grpSpPr>
          <a:xfrm rot="0">
            <a:off x="8482893" y="6730751"/>
            <a:ext cx="2585169" cy="2315056"/>
            <a:chOff x="0" y="0"/>
            <a:chExt cx="3446892" cy="3086741"/>
          </a:xfrm>
        </p:grpSpPr>
        <p:sp>
          <p:nvSpPr>
            <p:cNvPr name="AutoShape 42" id="42"/>
            <p:cNvSpPr/>
            <p:nvPr/>
          </p:nvSpPr>
          <p:spPr>
            <a:xfrm>
              <a:off x="46518" y="2609887"/>
              <a:ext cx="3172320" cy="0"/>
            </a:xfrm>
            <a:prstGeom prst="line">
              <a:avLst/>
            </a:prstGeom>
            <a:ln cap="flat" w="50800">
              <a:solidFill>
                <a:srgbClr val="004AAD"/>
              </a:solidFill>
              <a:prstDash val="sysDash"/>
              <a:headEnd type="none" len="sm" w="sm"/>
              <a:tailEnd type="none" len="sm" w="sm"/>
            </a:ln>
          </p:spPr>
        </p:sp>
        <p:sp>
          <p:nvSpPr>
            <p:cNvPr name="AutoShape 43" id="43"/>
            <p:cNvSpPr/>
            <p:nvPr/>
          </p:nvSpPr>
          <p:spPr>
            <a:xfrm>
              <a:off x="3193438" y="366718"/>
              <a:ext cx="0" cy="2261129"/>
            </a:xfrm>
            <a:prstGeom prst="line">
              <a:avLst/>
            </a:prstGeom>
            <a:ln cap="flat" w="50800">
              <a:solidFill>
                <a:srgbClr val="9D7D6E"/>
              </a:solidFill>
              <a:prstDash val="sysDash"/>
              <a:headEnd type="none" len="sm" w="sm"/>
              <a:tailEnd type="none" len="sm" w="sm"/>
            </a:ln>
          </p:spPr>
        </p:sp>
        <p:sp>
          <p:nvSpPr>
            <p:cNvPr name="Freeform 44" id="44"/>
            <p:cNvSpPr/>
            <p:nvPr/>
          </p:nvSpPr>
          <p:spPr>
            <a:xfrm flipH="false" flipV="false" rot="0">
              <a:off x="2931519" y="2347968"/>
              <a:ext cx="261919" cy="261919"/>
            </a:xfrm>
            <a:custGeom>
              <a:avLst/>
              <a:gdLst/>
              <a:ahLst/>
              <a:cxnLst/>
              <a:rect r="r" b="b" t="t" l="l"/>
              <a:pathLst>
                <a:path h="261919" w="261919">
                  <a:moveTo>
                    <a:pt x="0" y="0"/>
                  </a:moveTo>
                  <a:lnTo>
                    <a:pt x="261919" y="0"/>
                  </a:lnTo>
                  <a:lnTo>
                    <a:pt x="261919" y="261919"/>
                  </a:lnTo>
                  <a:lnTo>
                    <a:pt x="0" y="2619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AutoShape 45" id="45"/>
            <p:cNvSpPr/>
            <p:nvPr/>
          </p:nvSpPr>
          <p:spPr>
            <a:xfrm flipV="true">
              <a:off x="59126" y="366718"/>
              <a:ext cx="3134312" cy="2221118"/>
            </a:xfrm>
            <a:prstGeom prst="line">
              <a:avLst/>
            </a:prstGeom>
            <a:ln cap="flat" w="50800">
              <a:solidFill>
                <a:srgbClr val="889D6F"/>
              </a:solidFill>
              <a:prstDash val="sysDash"/>
              <a:headEnd type="none" len="sm" w="sm"/>
              <a:tailEnd type="none" len="sm" w="sm"/>
            </a:ln>
          </p:spPr>
        </p:sp>
        <p:sp>
          <p:nvSpPr>
            <p:cNvPr name="TextBox 46" id="46"/>
            <p:cNvSpPr txBox="true"/>
            <p:nvPr/>
          </p:nvSpPr>
          <p:spPr>
            <a:xfrm rot="0">
              <a:off x="0" y="2656423"/>
              <a:ext cx="237993" cy="43031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300"/>
                </a:lnSpc>
                <a:spcBef>
                  <a:spcPct val="0"/>
                </a:spcBef>
              </a:pPr>
              <a:r>
                <a:rPr lang="en-US" sz="2300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A</a:t>
              </a:r>
            </a:p>
          </p:txBody>
        </p:sp>
        <p:sp>
          <p:nvSpPr>
            <p:cNvPr name="TextBox 47" id="47"/>
            <p:cNvSpPr txBox="true"/>
            <p:nvPr/>
          </p:nvSpPr>
          <p:spPr>
            <a:xfrm rot="0">
              <a:off x="2904447" y="2619200"/>
              <a:ext cx="288991" cy="44958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400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C</a:t>
              </a:r>
            </a:p>
          </p:txBody>
        </p:sp>
        <p:sp>
          <p:nvSpPr>
            <p:cNvPr name="TextBox 48" id="48"/>
            <p:cNvSpPr txBox="true"/>
            <p:nvPr/>
          </p:nvSpPr>
          <p:spPr>
            <a:xfrm rot="0">
              <a:off x="3041038" y="38100"/>
              <a:ext cx="304800" cy="44958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400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G</a:t>
              </a:r>
            </a:p>
          </p:txBody>
        </p:sp>
        <p:sp>
          <p:nvSpPr>
            <p:cNvPr name="TextBox 49" id="49"/>
            <p:cNvSpPr txBox="true"/>
            <p:nvPr/>
          </p:nvSpPr>
          <p:spPr>
            <a:xfrm rot="0">
              <a:off x="3293566" y="1468749"/>
              <a:ext cx="153326" cy="2923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99"/>
                </a:lnSpc>
                <a:spcBef>
                  <a:spcPct val="0"/>
                </a:spcBef>
              </a:pPr>
              <a:r>
                <a:rPr lang="en-US" sz="1599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a</a:t>
              </a:r>
            </a:p>
          </p:txBody>
        </p:sp>
        <p:sp>
          <p:nvSpPr>
            <p:cNvPr name="TextBox 50" id="50"/>
            <p:cNvSpPr txBox="true"/>
            <p:nvPr/>
          </p:nvSpPr>
          <p:spPr>
            <a:xfrm rot="0">
              <a:off x="1431793" y="2656423"/>
              <a:ext cx="488685" cy="2923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99"/>
                </a:lnSpc>
                <a:spcBef>
                  <a:spcPct val="0"/>
                </a:spcBef>
              </a:pPr>
              <a:r>
                <a:rPr lang="en-US" sz="1599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a√2</a:t>
              </a:r>
            </a:p>
          </p:txBody>
        </p:sp>
        <p:sp>
          <p:nvSpPr>
            <p:cNvPr name="TextBox 51" id="51"/>
            <p:cNvSpPr txBox="true"/>
            <p:nvPr/>
          </p:nvSpPr>
          <p:spPr>
            <a:xfrm rot="0">
              <a:off x="995645" y="1147862"/>
              <a:ext cx="495432" cy="2923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99"/>
                </a:lnSpc>
                <a:spcBef>
                  <a:spcPct val="0"/>
                </a:spcBef>
              </a:pPr>
              <a:r>
                <a:rPr lang="en-US" sz="1599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a√3</a:t>
              </a:r>
            </a:p>
          </p:txBody>
        </p:sp>
      </p:grpSp>
      <p:sp>
        <p:nvSpPr>
          <p:cNvPr name="TextBox 52" id="52"/>
          <p:cNvSpPr txBox="true"/>
          <p:nvPr/>
        </p:nvSpPr>
        <p:spPr>
          <a:xfrm rot="0">
            <a:off x="11485440" y="4402423"/>
            <a:ext cx="4991844" cy="17841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500"/>
              </a:lnSpc>
            </a:pPr>
            <a:r>
              <a:rPr lang="en-US" sz="3500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AC = √AB² + √BC²</a:t>
            </a:r>
          </a:p>
          <a:p>
            <a:pPr algn="just">
              <a:lnSpc>
                <a:spcPts val="3500"/>
              </a:lnSpc>
            </a:pPr>
          </a:p>
          <a:p>
            <a:pPr algn="just">
              <a:lnSpc>
                <a:spcPts val="3500"/>
              </a:lnSpc>
            </a:pPr>
            <a:r>
              <a:rPr lang="en-US" sz="3500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AC = √(a² + a²)</a:t>
            </a:r>
          </a:p>
          <a:p>
            <a:pPr algn="just">
              <a:lnSpc>
                <a:spcPts val="3500"/>
              </a:lnSpc>
            </a:pPr>
            <a:r>
              <a:rPr lang="en-US" sz="3500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AC = a√2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11485440" y="6990592"/>
            <a:ext cx="4991844" cy="17841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500"/>
              </a:lnSpc>
            </a:pPr>
            <a:r>
              <a:rPr lang="en-US" sz="3500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AG = √AC² + √CG²</a:t>
            </a:r>
          </a:p>
          <a:p>
            <a:pPr algn="just">
              <a:lnSpc>
                <a:spcPts val="3500"/>
              </a:lnSpc>
            </a:pPr>
          </a:p>
          <a:p>
            <a:pPr algn="just">
              <a:lnSpc>
                <a:spcPts val="3500"/>
              </a:lnSpc>
            </a:pPr>
            <a:r>
              <a:rPr lang="en-US" sz="3500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AG = √(a² + 2a²)</a:t>
            </a:r>
          </a:p>
          <a:p>
            <a:pPr algn="just">
              <a:lnSpc>
                <a:spcPts val="3500"/>
              </a:lnSpc>
            </a:pPr>
            <a:r>
              <a:rPr lang="en-US" sz="3500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AG = a√3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6EF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769999">
            <a:off x="12513879" y="8458451"/>
            <a:ext cx="7315200" cy="3138886"/>
          </a:xfrm>
          <a:custGeom>
            <a:avLst/>
            <a:gdLst/>
            <a:ahLst/>
            <a:cxnLst/>
            <a:rect r="r" b="b" t="t" l="l"/>
            <a:pathLst>
              <a:path h="3138886" w="7315200">
                <a:moveTo>
                  <a:pt x="0" y="0"/>
                </a:moveTo>
                <a:lnTo>
                  <a:pt x="7315200" y="0"/>
                </a:lnTo>
                <a:lnTo>
                  <a:pt x="7315200" y="3138886"/>
                </a:lnTo>
                <a:lnTo>
                  <a:pt x="0" y="31388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325842">
            <a:off x="-2570693" y="-867592"/>
            <a:ext cx="7315200" cy="3138886"/>
          </a:xfrm>
          <a:custGeom>
            <a:avLst/>
            <a:gdLst/>
            <a:ahLst/>
            <a:cxnLst/>
            <a:rect r="r" b="b" t="t" l="l"/>
            <a:pathLst>
              <a:path h="3138886" w="7315200">
                <a:moveTo>
                  <a:pt x="0" y="0"/>
                </a:moveTo>
                <a:lnTo>
                  <a:pt x="7315200" y="0"/>
                </a:lnTo>
                <a:lnTo>
                  <a:pt x="7315200" y="3138885"/>
                </a:lnTo>
                <a:lnTo>
                  <a:pt x="0" y="31388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42761" y="681611"/>
            <a:ext cx="15602477" cy="8923777"/>
          </a:xfrm>
          <a:custGeom>
            <a:avLst/>
            <a:gdLst/>
            <a:ahLst/>
            <a:cxnLst/>
            <a:rect r="r" b="b" t="t" l="l"/>
            <a:pathLst>
              <a:path h="8923777" w="15602477">
                <a:moveTo>
                  <a:pt x="0" y="0"/>
                </a:moveTo>
                <a:lnTo>
                  <a:pt x="15602478" y="0"/>
                </a:lnTo>
                <a:lnTo>
                  <a:pt x="15602478" y="8923778"/>
                </a:lnTo>
                <a:lnTo>
                  <a:pt x="0" y="89237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893516">
            <a:off x="-1222976" y="4414064"/>
            <a:ext cx="4021718" cy="6663366"/>
          </a:xfrm>
          <a:custGeom>
            <a:avLst/>
            <a:gdLst/>
            <a:ahLst/>
            <a:cxnLst/>
            <a:rect r="r" b="b" t="t" l="l"/>
            <a:pathLst>
              <a:path h="6663366" w="4021718">
                <a:moveTo>
                  <a:pt x="0" y="0"/>
                </a:moveTo>
                <a:lnTo>
                  <a:pt x="4021718" y="0"/>
                </a:lnTo>
                <a:lnTo>
                  <a:pt x="4021718" y="6663366"/>
                </a:lnTo>
                <a:lnTo>
                  <a:pt x="0" y="666336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890401">
            <a:off x="644001" y="6397428"/>
            <a:ext cx="788448" cy="788448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2173446" y="221770"/>
            <a:ext cx="1391009" cy="1259496"/>
          </a:xfrm>
          <a:custGeom>
            <a:avLst/>
            <a:gdLst/>
            <a:ahLst/>
            <a:cxnLst/>
            <a:rect r="r" b="b" t="t" l="l"/>
            <a:pathLst>
              <a:path h="1259496" w="1391009">
                <a:moveTo>
                  <a:pt x="0" y="0"/>
                </a:moveTo>
                <a:lnTo>
                  <a:pt x="1391009" y="0"/>
                </a:lnTo>
                <a:lnTo>
                  <a:pt x="1391009" y="1259496"/>
                </a:lnTo>
                <a:lnTo>
                  <a:pt x="0" y="125949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485794" y="1228524"/>
            <a:ext cx="939369" cy="850556"/>
          </a:xfrm>
          <a:custGeom>
            <a:avLst/>
            <a:gdLst/>
            <a:ahLst/>
            <a:cxnLst/>
            <a:rect r="r" b="b" t="t" l="l"/>
            <a:pathLst>
              <a:path h="850556" w="939369">
                <a:moveTo>
                  <a:pt x="0" y="0"/>
                </a:moveTo>
                <a:lnTo>
                  <a:pt x="939369" y="0"/>
                </a:lnTo>
                <a:lnTo>
                  <a:pt x="939369" y="850556"/>
                </a:lnTo>
                <a:lnTo>
                  <a:pt x="0" y="8505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086275" y="8424505"/>
            <a:ext cx="1391009" cy="1259496"/>
          </a:xfrm>
          <a:custGeom>
            <a:avLst/>
            <a:gdLst/>
            <a:ahLst/>
            <a:cxnLst/>
            <a:rect r="r" b="b" t="t" l="l"/>
            <a:pathLst>
              <a:path h="1259496" w="1391009">
                <a:moveTo>
                  <a:pt x="0" y="0"/>
                </a:moveTo>
                <a:lnTo>
                  <a:pt x="1391009" y="0"/>
                </a:lnTo>
                <a:lnTo>
                  <a:pt x="1391009" y="1259496"/>
                </a:lnTo>
                <a:lnTo>
                  <a:pt x="0" y="125949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7131621" y="7999227"/>
            <a:ext cx="939369" cy="850556"/>
          </a:xfrm>
          <a:custGeom>
            <a:avLst/>
            <a:gdLst/>
            <a:ahLst/>
            <a:cxnLst/>
            <a:rect r="r" b="b" t="t" l="l"/>
            <a:pathLst>
              <a:path h="850556" w="939369">
                <a:moveTo>
                  <a:pt x="0" y="0"/>
                </a:moveTo>
                <a:lnTo>
                  <a:pt x="939369" y="0"/>
                </a:lnTo>
                <a:lnTo>
                  <a:pt x="939369" y="850556"/>
                </a:lnTo>
                <a:lnTo>
                  <a:pt x="0" y="8505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-1453395">
            <a:off x="2198828" y="6886215"/>
            <a:ext cx="344192" cy="344192"/>
            <a:chOff x="0" y="0"/>
            <a:chExt cx="812800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1347930">
            <a:off x="16879381" y="3173992"/>
            <a:ext cx="871018" cy="1850913"/>
          </a:xfrm>
          <a:custGeom>
            <a:avLst/>
            <a:gdLst/>
            <a:ahLst/>
            <a:cxnLst/>
            <a:rect r="r" b="b" t="t" l="l"/>
            <a:pathLst>
              <a:path h="1850913" w="871018">
                <a:moveTo>
                  <a:pt x="0" y="0"/>
                </a:moveTo>
                <a:lnTo>
                  <a:pt x="871017" y="0"/>
                </a:lnTo>
                <a:lnTo>
                  <a:pt x="871017" y="1850913"/>
                </a:lnTo>
                <a:lnTo>
                  <a:pt x="0" y="185091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-1495598">
            <a:off x="14903776" y="-805079"/>
            <a:ext cx="1913979" cy="4067205"/>
          </a:xfrm>
          <a:custGeom>
            <a:avLst/>
            <a:gdLst/>
            <a:ahLst/>
            <a:cxnLst/>
            <a:rect r="r" b="b" t="t" l="l"/>
            <a:pathLst>
              <a:path h="4067205" w="1913979">
                <a:moveTo>
                  <a:pt x="0" y="0"/>
                </a:moveTo>
                <a:lnTo>
                  <a:pt x="1913979" y="0"/>
                </a:lnTo>
                <a:lnTo>
                  <a:pt x="1913979" y="4067205"/>
                </a:lnTo>
                <a:lnTo>
                  <a:pt x="0" y="406720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3425288" y="1365785"/>
            <a:ext cx="11562827" cy="9360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20"/>
              </a:lnSpc>
            </a:pPr>
            <a:r>
              <a:rPr lang="en-US" sz="6920">
                <a:solidFill>
                  <a:srgbClr val="9D7D6E"/>
                </a:solidFill>
                <a:latin typeface="Lazydog"/>
                <a:ea typeface="Lazydog"/>
                <a:cs typeface="Lazydog"/>
                <a:sym typeface="Lazydog"/>
              </a:rPr>
              <a:t>Jarak Titik ke Garis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3364970" y="2626311"/>
            <a:ext cx="5715139" cy="5820310"/>
            <a:chOff x="0" y="0"/>
            <a:chExt cx="7620186" cy="7760413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482479" y="683683"/>
              <a:ext cx="6232507" cy="6232507"/>
            </a:xfrm>
            <a:custGeom>
              <a:avLst/>
              <a:gdLst/>
              <a:ahLst/>
              <a:cxnLst/>
              <a:rect r="r" b="b" t="t" l="l"/>
              <a:pathLst>
                <a:path h="6232507" w="6232507">
                  <a:moveTo>
                    <a:pt x="0" y="0"/>
                  </a:moveTo>
                  <a:lnTo>
                    <a:pt x="6232507" y="0"/>
                  </a:lnTo>
                  <a:lnTo>
                    <a:pt x="6232507" y="6232507"/>
                  </a:lnTo>
                  <a:lnTo>
                    <a:pt x="0" y="62325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21" id="21"/>
            <p:cNvSpPr txBox="true"/>
            <p:nvPr/>
          </p:nvSpPr>
          <p:spPr>
            <a:xfrm rot="0">
              <a:off x="287500" y="7018521"/>
              <a:ext cx="854400" cy="7418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999"/>
                </a:lnSpc>
              </a:pPr>
              <a:r>
                <a:rPr lang="en-US" sz="3999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A</a:t>
              </a:r>
            </a:p>
          </p:txBody>
        </p:sp>
        <p:sp>
          <p:nvSpPr>
            <p:cNvPr name="TextBox 22" id="22"/>
            <p:cNvSpPr txBox="true"/>
            <p:nvPr/>
          </p:nvSpPr>
          <p:spPr>
            <a:xfrm rot="0">
              <a:off x="4910110" y="7018521"/>
              <a:ext cx="854400" cy="7418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999"/>
                </a:lnSpc>
              </a:pPr>
              <a:r>
                <a:rPr lang="en-US" sz="3999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B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6765786" y="4916837"/>
              <a:ext cx="854400" cy="7418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999"/>
                </a:lnSpc>
              </a:pPr>
              <a:r>
                <a:rPr lang="en-US" sz="3999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C</a:t>
              </a:r>
            </a:p>
          </p:txBody>
        </p:sp>
        <p:sp>
          <p:nvSpPr>
            <p:cNvPr name="TextBox 24" id="24"/>
            <p:cNvSpPr txBox="true"/>
            <p:nvPr/>
          </p:nvSpPr>
          <p:spPr>
            <a:xfrm rot="0">
              <a:off x="1433923" y="4916837"/>
              <a:ext cx="854400" cy="7418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999"/>
                </a:lnSpc>
              </a:pPr>
              <a:r>
                <a:rPr lang="en-US" sz="3999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D</a:t>
              </a:r>
            </a:p>
          </p:txBody>
        </p:sp>
        <p:sp>
          <p:nvSpPr>
            <p:cNvPr name="TextBox 25" id="25"/>
            <p:cNvSpPr txBox="true"/>
            <p:nvPr/>
          </p:nvSpPr>
          <p:spPr>
            <a:xfrm rot="0">
              <a:off x="0" y="2160421"/>
              <a:ext cx="854400" cy="7418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999"/>
                </a:lnSpc>
              </a:pPr>
              <a:r>
                <a:rPr lang="en-US" sz="3999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E</a:t>
              </a:r>
            </a:p>
          </p:txBody>
        </p:sp>
        <p:sp>
          <p:nvSpPr>
            <p:cNvPr name="TextBox 26" id="26"/>
            <p:cNvSpPr txBox="true"/>
            <p:nvPr/>
          </p:nvSpPr>
          <p:spPr>
            <a:xfrm rot="0">
              <a:off x="5297440" y="2160421"/>
              <a:ext cx="854400" cy="7418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999"/>
                </a:lnSpc>
              </a:pPr>
              <a:r>
                <a:rPr lang="en-US" sz="3999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F</a:t>
              </a:r>
            </a:p>
          </p:txBody>
        </p:sp>
        <p:sp>
          <p:nvSpPr>
            <p:cNvPr name="TextBox 27" id="27"/>
            <p:cNvSpPr txBox="true"/>
            <p:nvPr/>
          </p:nvSpPr>
          <p:spPr>
            <a:xfrm rot="0">
              <a:off x="6547414" y="66675"/>
              <a:ext cx="854400" cy="7418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999"/>
                </a:lnSpc>
              </a:pPr>
              <a:r>
                <a:rPr lang="en-US" sz="3999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G</a:t>
              </a:r>
            </a:p>
          </p:txBody>
        </p:sp>
        <p:sp>
          <p:nvSpPr>
            <p:cNvPr name="TextBox 28" id="28"/>
            <p:cNvSpPr txBox="true"/>
            <p:nvPr/>
          </p:nvSpPr>
          <p:spPr>
            <a:xfrm rot="0">
              <a:off x="1777477" y="66675"/>
              <a:ext cx="854400" cy="7418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999"/>
                </a:lnSpc>
              </a:pPr>
              <a:r>
                <a:rPr lang="en-US" sz="3999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H</a:t>
              </a:r>
            </a:p>
          </p:txBody>
        </p:sp>
      </p:grpSp>
      <p:sp>
        <p:nvSpPr>
          <p:cNvPr name="TextBox 29" id="29"/>
          <p:cNvSpPr txBox="true"/>
          <p:nvPr/>
        </p:nvSpPr>
        <p:spPr>
          <a:xfrm rot="0">
            <a:off x="9144000" y="3223213"/>
            <a:ext cx="4991844" cy="2222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500"/>
              </a:lnSpc>
            </a:pPr>
            <a:r>
              <a:rPr lang="en-US" sz="3500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Misal P tengah BC, Q tengah CG, F tengah RG</a:t>
            </a:r>
          </a:p>
          <a:p>
            <a:pPr algn="just">
              <a:lnSpc>
                <a:spcPts val="3500"/>
              </a:lnSpc>
            </a:pPr>
            <a:r>
              <a:rPr lang="en-US" sz="3500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AP = ½a√5</a:t>
            </a:r>
          </a:p>
          <a:p>
            <a:pPr algn="just">
              <a:lnSpc>
                <a:spcPts val="3500"/>
              </a:lnSpc>
            </a:pPr>
            <a:r>
              <a:rPr lang="en-US" sz="3500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AR = ³⁄₂a</a:t>
            </a:r>
          </a:p>
          <a:p>
            <a:pPr algn="just">
              <a:lnSpc>
                <a:spcPts val="3500"/>
              </a:lnSpc>
            </a:pPr>
            <a:r>
              <a:rPr lang="en-US" sz="3500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AQ = ³⁄₂a</a:t>
            </a:r>
          </a:p>
        </p:txBody>
      </p:sp>
      <p:sp>
        <p:nvSpPr>
          <p:cNvPr name="AutoShape 30" id="30"/>
          <p:cNvSpPr/>
          <p:nvPr/>
        </p:nvSpPr>
        <p:spPr>
          <a:xfrm flipV="true">
            <a:off x="3857520" y="7058311"/>
            <a:ext cx="4116231" cy="668386"/>
          </a:xfrm>
          <a:prstGeom prst="line">
            <a:avLst/>
          </a:prstGeom>
          <a:ln cap="flat" w="38100">
            <a:solidFill>
              <a:srgbClr val="000000"/>
            </a:solidFill>
            <a:prstDash val="lgDash"/>
            <a:headEnd type="none" len="sm" w="sm"/>
            <a:tailEnd type="none" len="sm" w="sm"/>
          </a:ln>
        </p:spPr>
      </p:sp>
      <p:sp>
        <p:nvSpPr>
          <p:cNvPr name="AutoShape 31" id="31"/>
          <p:cNvSpPr/>
          <p:nvPr/>
        </p:nvSpPr>
        <p:spPr>
          <a:xfrm flipV="true">
            <a:off x="3854467" y="3693113"/>
            <a:ext cx="3928468" cy="4014780"/>
          </a:xfrm>
          <a:prstGeom prst="line">
            <a:avLst/>
          </a:prstGeom>
          <a:ln cap="flat" w="38100">
            <a:solidFill>
              <a:srgbClr val="004AAD"/>
            </a:solidFill>
            <a:prstDash val="lgDash"/>
            <a:headEnd type="none" len="sm" w="sm"/>
            <a:tailEnd type="none" len="sm" w="sm"/>
          </a:ln>
        </p:spPr>
      </p:sp>
      <p:grpSp>
        <p:nvGrpSpPr>
          <p:cNvPr name="Group 32" id="32"/>
          <p:cNvGrpSpPr/>
          <p:nvPr/>
        </p:nvGrpSpPr>
        <p:grpSpPr>
          <a:xfrm rot="0">
            <a:off x="7578090" y="3641408"/>
            <a:ext cx="218122" cy="218122"/>
            <a:chOff x="0" y="0"/>
            <a:chExt cx="290830" cy="29083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50800" y="48260"/>
              <a:ext cx="186690" cy="191770"/>
            </a:xfrm>
            <a:custGeom>
              <a:avLst/>
              <a:gdLst/>
              <a:ahLst/>
              <a:cxnLst/>
              <a:rect r="r" b="b" t="t" l="l"/>
              <a:pathLst>
                <a:path h="191770" w="186690">
                  <a:moveTo>
                    <a:pt x="186690" y="67310"/>
                  </a:moveTo>
                  <a:cubicBezTo>
                    <a:pt x="186690" y="128270"/>
                    <a:pt x="179070" y="143510"/>
                    <a:pt x="170180" y="154940"/>
                  </a:cubicBezTo>
                  <a:cubicBezTo>
                    <a:pt x="161290" y="166370"/>
                    <a:pt x="148590" y="176530"/>
                    <a:pt x="134620" y="182880"/>
                  </a:cubicBezTo>
                  <a:cubicBezTo>
                    <a:pt x="120650" y="189230"/>
                    <a:pt x="104140" y="191770"/>
                    <a:pt x="90170" y="191770"/>
                  </a:cubicBezTo>
                  <a:cubicBezTo>
                    <a:pt x="74930" y="190500"/>
                    <a:pt x="58420" y="185420"/>
                    <a:pt x="45720" y="177800"/>
                  </a:cubicBezTo>
                  <a:cubicBezTo>
                    <a:pt x="33020" y="170180"/>
                    <a:pt x="21590" y="157480"/>
                    <a:pt x="13970" y="146050"/>
                  </a:cubicBezTo>
                  <a:cubicBezTo>
                    <a:pt x="6350" y="133350"/>
                    <a:pt x="1270" y="116840"/>
                    <a:pt x="0" y="101600"/>
                  </a:cubicBezTo>
                  <a:cubicBezTo>
                    <a:pt x="0" y="87630"/>
                    <a:pt x="2540" y="71120"/>
                    <a:pt x="8890" y="57150"/>
                  </a:cubicBezTo>
                  <a:cubicBezTo>
                    <a:pt x="15240" y="43180"/>
                    <a:pt x="25400" y="30480"/>
                    <a:pt x="36830" y="21590"/>
                  </a:cubicBezTo>
                  <a:cubicBezTo>
                    <a:pt x="48260" y="12700"/>
                    <a:pt x="63500" y="5080"/>
                    <a:pt x="78740" y="2540"/>
                  </a:cubicBezTo>
                  <a:cubicBezTo>
                    <a:pt x="92710" y="0"/>
                    <a:pt x="109220" y="1270"/>
                    <a:pt x="124460" y="5080"/>
                  </a:cubicBezTo>
                  <a:cubicBezTo>
                    <a:pt x="138430" y="10160"/>
                    <a:pt x="162560" y="29210"/>
                    <a:pt x="162560" y="29210"/>
                  </a:cubicBezTo>
                </a:path>
              </a:pathLst>
            </a:custGeom>
            <a:solidFill>
              <a:srgbClr val="FFBD59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4" id="34"/>
          <p:cNvGrpSpPr/>
          <p:nvPr/>
        </p:nvGrpSpPr>
        <p:grpSpPr>
          <a:xfrm rot="32071">
            <a:off x="7511441" y="6879040"/>
            <a:ext cx="489585" cy="489585"/>
            <a:chOff x="0" y="0"/>
            <a:chExt cx="652780" cy="65278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48260" y="43180"/>
              <a:ext cx="544830" cy="561340"/>
            </a:xfrm>
            <a:custGeom>
              <a:avLst/>
              <a:gdLst/>
              <a:ahLst/>
              <a:cxnLst/>
              <a:rect r="r" b="b" t="t" l="l"/>
              <a:pathLst>
                <a:path h="561340" w="544830">
                  <a:moveTo>
                    <a:pt x="544830" y="198120"/>
                  </a:moveTo>
                  <a:cubicBezTo>
                    <a:pt x="544830" y="373380"/>
                    <a:pt x="524510" y="417830"/>
                    <a:pt x="499110" y="452120"/>
                  </a:cubicBezTo>
                  <a:cubicBezTo>
                    <a:pt x="472440" y="486410"/>
                    <a:pt x="433070" y="516890"/>
                    <a:pt x="393700" y="534670"/>
                  </a:cubicBezTo>
                  <a:cubicBezTo>
                    <a:pt x="354330" y="552450"/>
                    <a:pt x="306070" y="561340"/>
                    <a:pt x="262890" y="558800"/>
                  </a:cubicBezTo>
                  <a:cubicBezTo>
                    <a:pt x="219710" y="554990"/>
                    <a:pt x="172720" y="541020"/>
                    <a:pt x="135890" y="518160"/>
                  </a:cubicBezTo>
                  <a:cubicBezTo>
                    <a:pt x="99060" y="496570"/>
                    <a:pt x="64770" y="461010"/>
                    <a:pt x="41910" y="424180"/>
                  </a:cubicBezTo>
                  <a:cubicBezTo>
                    <a:pt x="20320" y="387350"/>
                    <a:pt x="5080" y="340360"/>
                    <a:pt x="2540" y="297180"/>
                  </a:cubicBezTo>
                  <a:cubicBezTo>
                    <a:pt x="0" y="255270"/>
                    <a:pt x="8890" y="205740"/>
                    <a:pt x="26670" y="166370"/>
                  </a:cubicBezTo>
                  <a:cubicBezTo>
                    <a:pt x="44450" y="127000"/>
                    <a:pt x="74930" y="88900"/>
                    <a:pt x="109220" y="62230"/>
                  </a:cubicBezTo>
                  <a:cubicBezTo>
                    <a:pt x="142240" y="35560"/>
                    <a:pt x="187960" y="15240"/>
                    <a:pt x="229870" y="7620"/>
                  </a:cubicBezTo>
                  <a:cubicBezTo>
                    <a:pt x="271780" y="0"/>
                    <a:pt x="321310" y="2540"/>
                    <a:pt x="363220" y="15240"/>
                  </a:cubicBezTo>
                  <a:cubicBezTo>
                    <a:pt x="403860" y="27940"/>
                    <a:pt x="476250" y="85090"/>
                    <a:pt x="476250" y="85090"/>
                  </a:cubicBezTo>
                </a:path>
              </a:pathLst>
            </a:custGeom>
            <a:solidFill>
              <a:srgbClr val="FFBD59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AutoShape 36" id="36"/>
          <p:cNvSpPr/>
          <p:nvPr/>
        </p:nvSpPr>
        <p:spPr>
          <a:xfrm flipH="true" flipV="true">
            <a:off x="7754302" y="3859454"/>
            <a:ext cx="1931" cy="3264378"/>
          </a:xfrm>
          <a:prstGeom prst="line">
            <a:avLst/>
          </a:prstGeom>
          <a:ln cap="flat" w="38100">
            <a:solidFill>
              <a:srgbClr val="889D6F"/>
            </a:solidFill>
            <a:prstDash val="lgDash"/>
            <a:headEnd type="none" len="sm" w="sm"/>
            <a:tailEnd type="none" len="sm" w="sm"/>
          </a:ln>
        </p:spPr>
      </p:sp>
      <p:grpSp>
        <p:nvGrpSpPr>
          <p:cNvPr name="Group 37" id="37"/>
          <p:cNvGrpSpPr/>
          <p:nvPr/>
        </p:nvGrpSpPr>
        <p:grpSpPr>
          <a:xfrm rot="0">
            <a:off x="7474268" y="3545205"/>
            <a:ext cx="489585" cy="489585"/>
            <a:chOff x="0" y="0"/>
            <a:chExt cx="652780" cy="652780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48260" y="43180"/>
              <a:ext cx="544830" cy="561340"/>
            </a:xfrm>
            <a:custGeom>
              <a:avLst/>
              <a:gdLst/>
              <a:ahLst/>
              <a:cxnLst/>
              <a:rect r="r" b="b" t="t" l="l"/>
              <a:pathLst>
                <a:path h="561340" w="544830">
                  <a:moveTo>
                    <a:pt x="544830" y="198120"/>
                  </a:moveTo>
                  <a:cubicBezTo>
                    <a:pt x="544830" y="373380"/>
                    <a:pt x="524510" y="419100"/>
                    <a:pt x="497840" y="452120"/>
                  </a:cubicBezTo>
                  <a:cubicBezTo>
                    <a:pt x="471170" y="486410"/>
                    <a:pt x="433070" y="516890"/>
                    <a:pt x="393700" y="534670"/>
                  </a:cubicBezTo>
                  <a:cubicBezTo>
                    <a:pt x="354330" y="552450"/>
                    <a:pt x="306070" y="561340"/>
                    <a:pt x="262890" y="558800"/>
                  </a:cubicBezTo>
                  <a:cubicBezTo>
                    <a:pt x="219710" y="556260"/>
                    <a:pt x="172720" y="541020"/>
                    <a:pt x="135890" y="519430"/>
                  </a:cubicBezTo>
                  <a:cubicBezTo>
                    <a:pt x="99060" y="496570"/>
                    <a:pt x="63500" y="462280"/>
                    <a:pt x="41910" y="425450"/>
                  </a:cubicBezTo>
                  <a:cubicBezTo>
                    <a:pt x="19050" y="388620"/>
                    <a:pt x="5080" y="340360"/>
                    <a:pt x="2540" y="298450"/>
                  </a:cubicBezTo>
                  <a:cubicBezTo>
                    <a:pt x="0" y="255270"/>
                    <a:pt x="8890" y="207010"/>
                    <a:pt x="26670" y="167640"/>
                  </a:cubicBezTo>
                  <a:cubicBezTo>
                    <a:pt x="44450" y="128270"/>
                    <a:pt x="74930" y="88900"/>
                    <a:pt x="107950" y="62230"/>
                  </a:cubicBezTo>
                  <a:cubicBezTo>
                    <a:pt x="142240" y="35560"/>
                    <a:pt x="186690" y="15240"/>
                    <a:pt x="229870" y="7620"/>
                  </a:cubicBezTo>
                  <a:cubicBezTo>
                    <a:pt x="271780" y="0"/>
                    <a:pt x="321310" y="3810"/>
                    <a:pt x="361950" y="16510"/>
                  </a:cubicBezTo>
                  <a:cubicBezTo>
                    <a:pt x="403860" y="29210"/>
                    <a:pt x="476250" y="85090"/>
                    <a:pt x="476250" y="85090"/>
                  </a:cubicBezTo>
                </a:path>
              </a:pathLst>
            </a:custGeom>
            <a:solidFill>
              <a:srgbClr val="FFBD59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AutoShape 39" id="39"/>
          <p:cNvSpPr/>
          <p:nvPr/>
        </p:nvSpPr>
        <p:spPr>
          <a:xfrm flipV="true">
            <a:off x="3844568" y="6624553"/>
            <a:ext cx="4469056" cy="1102390"/>
          </a:xfrm>
          <a:prstGeom prst="line">
            <a:avLst/>
          </a:prstGeom>
          <a:ln cap="flat" w="38100">
            <a:solidFill>
              <a:srgbClr val="FF4B4B"/>
            </a:solidFill>
            <a:prstDash val="lgDash"/>
            <a:headEnd type="none" len="sm" w="sm"/>
            <a:tailEnd type="none" len="sm" w="sm"/>
          </a:ln>
        </p:spPr>
      </p:sp>
      <p:sp>
        <p:nvSpPr>
          <p:cNvPr name="AutoShape 40" id="40"/>
          <p:cNvSpPr/>
          <p:nvPr/>
        </p:nvSpPr>
        <p:spPr>
          <a:xfrm flipV="true">
            <a:off x="3840006" y="5121091"/>
            <a:ext cx="4473619" cy="2624348"/>
          </a:xfrm>
          <a:prstGeom prst="line">
            <a:avLst/>
          </a:prstGeom>
          <a:ln cap="flat" w="38100">
            <a:solidFill>
              <a:srgbClr val="C04BFF"/>
            </a:solidFill>
            <a:prstDash val="lgDash"/>
            <a:headEnd type="none" len="sm" w="sm"/>
            <a:tailEnd type="none" len="sm" w="sm"/>
          </a:ln>
        </p:spPr>
      </p:sp>
      <p:grpSp>
        <p:nvGrpSpPr>
          <p:cNvPr name="Group 41" id="41"/>
          <p:cNvGrpSpPr/>
          <p:nvPr/>
        </p:nvGrpSpPr>
        <p:grpSpPr>
          <a:xfrm rot="0">
            <a:off x="8115300" y="4932045"/>
            <a:ext cx="489585" cy="489585"/>
            <a:chOff x="0" y="0"/>
            <a:chExt cx="652780" cy="652780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48260" y="43180"/>
              <a:ext cx="546100" cy="561340"/>
            </a:xfrm>
            <a:custGeom>
              <a:avLst/>
              <a:gdLst/>
              <a:ahLst/>
              <a:cxnLst/>
              <a:rect r="r" b="b" t="t" l="l"/>
              <a:pathLst>
                <a:path h="561340" w="546100">
                  <a:moveTo>
                    <a:pt x="544830" y="198120"/>
                  </a:moveTo>
                  <a:cubicBezTo>
                    <a:pt x="546100" y="373380"/>
                    <a:pt x="525780" y="417830"/>
                    <a:pt x="499110" y="452120"/>
                  </a:cubicBezTo>
                  <a:cubicBezTo>
                    <a:pt x="472440" y="486410"/>
                    <a:pt x="433070" y="516890"/>
                    <a:pt x="393700" y="534670"/>
                  </a:cubicBezTo>
                  <a:cubicBezTo>
                    <a:pt x="354330" y="552450"/>
                    <a:pt x="306070" y="561340"/>
                    <a:pt x="262890" y="558800"/>
                  </a:cubicBezTo>
                  <a:cubicBezTo>
                    <a:pt x="220980" y="556260"/>
                    <a:pt x="172720" y="541020"/>
                    <a:pt x="135890" y="518160"/>
                  </a:cubicBezTo>
                  <a:cubicBezTo>
                    <a:pt x="99060" y="496570"/>
                    <a:pt x="64770" y="461010"/>
                    <a:pt x="41910" y="424180"/>
                  </a:cubicBezTo>
                  <a:cubicBezTo>
                    <a:pt x="20320" y="387350"/>
                    <a:pt x="5080" y="340360"/>
                    <a:pt x="2540" y="297180"/>
                  </a:cubicBezTo>
                  <a:cubicBezTo>
                    <a:pt x="0" y="255270"/>
                    <a:pt x="8890" y="205740"/>
                    <a:pt x="26670" y="166370"/>
                  </a:cubicBezTo>
                  <a:cubicBezTo>
                    <a:pt x="44450" y="128270"/>
                    <a:pt x="74930" y="88900"/>
                    <a:pt x="109220" y="62230"/>
                  </a:cubicBezTo>
                  <a:cubicBezTo>
                    <a:pt x="142240" y="35560"/>
                    <a:pt x="187960" y="15240"/>
                    <a:pt x="229870" y="7620"/>
                  </a:cubicBezTo>
                  <a:cubicBezTo>
                    <a:pt x="273050" y="0"/>
                    <a:pt x="321310" y="2540"/>
                    <a:pt x="363220" y="15240"/>
                  </a:cubicBezTo>
                  <a:cubicBezTo>
                    <a:pt x="403860" y="27940"/>
                    <a:pt x="476250" y="85090"/>
                    <a:pt x="476250" y="85090"/>
                  </a:cubicBezTo>
                </a:path>
              </a:pathLst>
            </a:custGeom>
            <a:solidFill>
              <a:srgbClr val="FFBD59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43" id="43"/>
          <p:cNvSpPr txBox="true"/>
          <p:nvPr/>
        </p:nvSpPr>
        <p:spPr>
          <a:xfrm rot="0">
            <a:off x="7955533" y="7205997"/>
            <a:ext cx="319534" cy="539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99"/>
              </a:lnSpc>
              <a:spcBef>
                <a:spcPct val="0"/>
              </a:spcBef>
            </a:pPr>
            <a:r>
              <a:rPr lang="en-US" sz="3999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P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8567058" y="4996716"/>
            <a:ext cx="395188" cy="539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99"/>
              </a:lnSpc>
              <a:spcBef>
                <a:spcPct val="0"/>
              </a:spcBef>
            </a:pPr>
            <a:r>
              <a:rPr lang="en-US" sz="3999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Q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7096095" y="3466725"/>
            <a:ext cx="361156" cy="539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99"/>
              </a:lnSpc>
              <a:spcBef>
                <a:spcPct val="0"/>
              </a:spcBef>
            </a:pPr>
            <a:r>
              <a:rPr lang="en-US" sz="3999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R</a:t>
            </a:r>
          </a:p>
        </p:txBody>
      </p:sp>
      <p:sp>
        <p:nvSpPr>
          <p:cNvPr name="AutoShape 46" id="46"/>
          <p:cNvSpPr/>
          <p:nvPr/>
        </p:nvSpPr>
        <p:spPr>
          <a:xfrm>
            <a:off x="9346810" y="7104782"/>
            <a:ext cx="1900729" cy="0"/>
          </a:xfrm>
          <a:prstGeom prst="line">
            <a:avLst/>
          </a:prstGeom>
          <a:ln cap="flat" w="38100">
            <a:solidFill>
              <a:srgbClr val="9D7D6E"/>
            </a:solidFill>
            <a:prstDash val="lgDash"/>
            <a:headEnd type="none" len="sm" w="sm"/>
            <a:tailEnd type="none" len="sm" w="sm"/>
          </a:ln>
        </p:spPr>
      </p:sp>
      <p:sp>
        <p:nvSpPr>
          <p:cNvPr name="AutoShape 47" id="47"/>
          <p:cNvSpPr/>
          <p:nvPr/>
        </p:nvSpPr>
        <p:spPr>
          <a:xfrm flipV="true">
            <a:off x="11247539" y="6150023"/>
            <a:ext cx="0" cy="949061"/>
          </a:xfrm>
          <a:prstGeom prst="line">
            <a:avLst/>
          </a:prstGeom>
          <a:ln cap="flat" w="38100">
            <a:solidFill>
              <a:srgbClr val="9D7D6E"/>
            </a:solidFill>
            <a:prstDash val="lgDash"/>
            <a:headEnd type="none" len="sm" w="sm"/>
            <a:tailEnd type="none" len="sm" w="sm"/>
          </a:ln>
        </p:spPr>
      </p:sp>
      <p:sp>
        <p:nvSpPr>
          <p:cNvPr name="AutoShape 48" id="48"/>
          <p:cNvSpPr/>
          <p:nvPr/>
        </p:nvSpPr>
        <p:spPr>
          <a:xfrm flipV="true">
            <a:off x="9357104" y="6150023"/>
            <a:ext cx="1890435" cy="956891"/>
          </a:xfrm>
          <a:prstGeom prst="line">
            <a:avLst/>
          </a:prstGeom>
          <a:ln cap="flat" w="38100">
            <a:solidFill>
              <a:srgbClr val="000000"/>
            </a:solidFill>
            <a:prstDash val="lgDash"/>
            <a:headEnd type="none" len="sm" w="sm"/>
            <a:tailEnd type="none" len="sm" w="sm"/>
          </a:ln>
        </p:spPr>
      </p:sp>
      <p:sp>
        <p:nvSpPr>
          <p:cNvPr name="TextBox 49" id="49"/>
          <p:cNvSpPr txBox="true"/>
          <p:nvPr/>
        </p:nvSpPr>
        <p:spPr>
          <a:xfrm rot="0">
            <a:off x="9267857" y="7167897"/>
            <a:ext cx="178495" cy="3155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00"/>
              </a:lnSpc>
              <a:spcBef>
                <a:spcPct val="0"/>
              </a:spcBef>
            </a:pPr>
            <a:r>
              <a:rPr lang="en-US" sz="2300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A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11147477" y="7135488"/>
            <a:ext cx="200124" cy="3155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00"/>
              </a:lnSpc>
              <a:spcBef>
                <a:spcPct val="0"/>
              </a:spcBef>
            </a:pPr>
            <a:r>
              <a:rPr lang="en-US" sz="2300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B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11147477" y="5834428"/>
            <a:ext cx="183753" cy="3155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00"/>
              </a:lnSpc>
              <a:spcBef>
                <a:spcPct val="0"/>
              </a:spcBef>
            </a:pPr>
            <a:r>
              <a:rPr lang="en-US" sz="2300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P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9875867" y="6341063"/>
            <a:ext cx="556865" cy="212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99"/>
              </a:lnSpc>
              <a:spcBef>
                <a:spcPct val="0"/>
              </a:spcBef>
            </a:pPr>
            <a:r>
              <a:rPr lang="en-US" sz="1599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½a√5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10317738" y="7127659"/>
            <a:ext cx="114995" cy="212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99"/>
              </a:lnSpc>
              <a:spcBef>
                <a:spcPct val="0"/>
              </a:spcBef>
            </a:pPr>
            <a:r>
              <a:rPr lang="en-US" sz="1599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a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11331104" y="6648743"/>
            <a:ext cx="308818" cy="212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99"/>
              </a:lnSpc>
              <a:spcBef>
                <a:spcPct val="0"/>
              </a:spcBef>
            </a:pPr>
            <a:r>
              <a:rPr lang="en-US" sz="1599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½a</a:t>
            </a:r>
          </a:p>
        </p:txBody>
      </p:sp>
      <p:sp>
        <p:nvSpPr>
          <p:cNvPr name="AutoShape 55" id="55"/>
          <p:cNvSpPr/>
          <p:nvPr/>
        </p:nvSpPr>
        <p:spPr>
          <a:xfrm>
            <a:off x="12215235" y="6639218"/>
            <a:ext cx="2118817" cy="0"/>
          </a:xfrm>
          <a:prstGeom prst="line">
            <a:avLst/>
          </a:prstGeom>
          <a:ln cap="flat" w="38100">
            <a:solidFill>
              <a:srgbClr val="000000"/>
            </a:solidFill>
            <a:prstDash val="lgDash"/>
            <a:headEnd type="none" len="sm" w="sm"/>
            <a:tailEnd type="none" len="sm" w="sm"/>
          </a:ln>
        </p:spPr>
      </p:sp>
      <p:sp>
        <p:nvSpPr>
          <p:cNvPr name="AutoShape 56" id="56"/>
          <p:cNvSpPr/>
          <p:nvPr/>
        </p:nvSpPr>
        <p:spPr>
          <a:xfrm flipV="true">
            <a:off x="14315002" y="4723824"/>
            <a:ext cx="0" cy="1900729"/>
          </a:xfrm>
          <a:prstGeom prst="line">
            <a:avLst/>
          </a:prstGeom>
          <a:ln cap="flat" w="38100">
            <a:solidFill>
              <a:srgbClr val="889D6F"/>
            </a:solidFill>
            <a:prstDash val="lgDash"/>
            <a:headEnd type="none" len="sm" w="sm"/>
            <a:tailEnd type="none" len="sm" w="sm"/>
          </a:ln>
        </p:spPr>
      </p:sp>
      <p:sp>
        <p:nvSpPr>
          <p:cNvPr name="AutoShape 57" id="57"/>
          <p:cNvSpPr/>
          <p:nvPr/>
        </p:nvSpPr>
        <p:spPr>
          <a:xfrm flipV="true">
            <a:off x="12215235" y="4723824"/>
            <a:ext cx="2099767" cy="1915394"/>
          </a:xfrm>
          <a:prstGeom prst="line">
            <a:avLst/>
          </a:prstGeom>
          <a:ln cap="flat" w="38100">
            <a:solidFill>
              <a:srgbClr val="004AAD"/>
            </a:solidFill>
            <a:prstDash val="lgDash"/>
            <a:headEnd type="none" len="sm" w="sm"/>
            <a:tailEnd type="none" len="sm" w="sm"/>
          </a:ln>
        </p:spPr>
      </p:sp>
      <p:sp>
        <p:nvSpPr>
          <p:cNvPr name="TextBox 58" id="58"/>
          <p:cNvSpPr txBox="true"/>
          <p:nvPr/>
        </p:nvSpPr>
        <p:spPr>
          <a:xfrm rot="0">
            <a:off x="12125988" y="6687248"/>
            <a:ext cx="178495" cy="3155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00"/>
              </a:lnSpc>
              <a:spcBef>
                <a:spcPct val="0"/>
              </a:spcBef>
            </a:pPr>
            <a:r>
              <a:rPr lang="en-US" sz="2300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A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14177609" y="6687248"/>
            <a:ext cx="183753" cy="3155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00"/>
              </a:lnSpc>
              <a:spcBef>
                <a:spcPct val="0"/>
              </a:spcBef>
            </a:pPr>
            <a:r>
              <a:rPr lang="en-US" sz="2300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P</a:t>
            </a:r>
          </a:p>
        </p:txBody>
      </p:sp>
      <p:sp>
        <p:nvSpPr>
          <p:cNvPr name="TextBox 60" id="60"/>
          <p:cNvSpPr txBox="true"/>
          <p:nvPr/>
        </p:nvSpPr>
        <p:spPr>
          <a:xfrm rot="0">
            <a:off x="14211145" y="4408229"/>
            <a:ext cx="207714" cy="3155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00"/>
              </a:lnSpc>
              <a:spcBef>
                <a:spcPct val="0"/>
              </a:spcBef>
            </a:pPr>
            <a:r>
              <a:rPr lang="en-US" sz="2300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R</a:t>
            </a:r>
          </a:p>
        </p:txBody>
      </p:sp>
      <p:sp>
        <p:nvSpPr>
          <p:cNvPr name="TextBox 61" id="61"/>
          <p:cNvSpPr txBox="true"/>
          <p:nvPr/>
        </p:nvSpPr>
        <p:spPr>
          <a:xfrm rot="0">
            <a:off x="12985371" y="6739000"/>
            <a:ext cx="556865" cy="212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99"/>
              </a:lnSpc>
              <a:spcBef>
                <a:spcPct val="0"/>
              </a:spcBef>
            </a:pPr>
            <a:r>
              <a:rPr lang="en-US" sz="1599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½a√5</a:t>
            </a:r>
          </a:p>
        </p:txBody>
      </p:sp>
      <p:sp>
        <p:nvSpPr>
          <p:cNvPr name="TextBox 62" id="62"/>
          <p:cNvSpPr txBox="true"/>
          <p:nvPr/>
        </p:nvSpPr>
        <p:spPr>
          <a:xfrm rot="0">
            <a:off x="14361362" y="5657274"/>
            <a:ext cx="114995" cy="212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99"/>
              </a:lnSpc>
              <a:spcBef>
                <a:spcPct val="0"/>
              </a:spcBef>
            </a:pPr>
            <a:r>
              <a:rPr lang="en-US" sz="1599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a</a:t>
            </a:r>
          </a:p>
        </p:txBody>
      </p:sp>
      <p:sp>
        <p:nvSpPr>
          <p:cNvPr name="TextBox 63" id="63"/>
          <p:cNvSpPr txBox="true"/>
          <p:nvPr/>
        </p:nvSpPr>
        <p:spPr>
          <a:xfrm rot="0">
            <a:off x="12953795" y="5474288"/>
            <a:ext cx="310009" cy="212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99"/>
              </a:lnSpc>
              <a:spcBef>
                <a:spcPct val="0"/>
              </a:spcBef>
            </a:pPr>
            <a:r>
              <a:rPr lang="en-US" sz="1599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³⁄₂a</a:t>
            </a:r>
          </a:p>
        </p:txBody>
      </p:sp>
      <p:sp>
        <p:nvSpPr>
          <p:cNvPr name="AutoShape 64" id="64"/>
          <p:cNvSpPr/>
          <p:nvPr/>
        </p:nvSpPr>
        <p:spPr>
          <a:xfrm flipV="true">
            <a:off x="13089749" y="7483492"/>
            <a:ext cx="0" cy="949061"/>
          </a:xfrm>
          <a:prstGeom prst="line">
            <a:avLst/>
          </a:prstGeom>
          <a:ln cap="flat" w="38100">
            <a:solidFill>
              <a:srgbClr val="9D7D6E"/>
            </a:solidFill>
            <a:prstDash val="lgDash"/>
            <a:headEnd type="none" len="sm" w="sm"/>
            <a:tailEnd type="none" len="sm" w="sm"/>
          </a:ln>
        </p:spPr>
      </p:sp>
      <p:sp>
        <p:nvSpPr>
          <p:cNvPr name="AutoShape 65" id="65"/>
          <p:cNvSpPr/>
          <p:nvPr/>
        </p:nvSpPr>
        <p:spPr>
          <a:xfrm flipV="true">
            <a:off x="11732723" y="8405455"/>
            <a:ext cx="1376076" cy="0"/>
          </a:xfrm>
          <a:prstGeom prst="line">
            <a:avLst/>
          </a:prstGeom>
          <a:ln cap="flat" w="38100">
            <a:solidFill>
              <a:srgbClr val="FF4B4B"/>
            </a:solidFill>
            <a:prstDash val="lgDash"/>
            <a:headEnd type="none" len="sm" w="sm"/>
            <a:tailEnd type="none" len="sm" w="sm"/>
          </a:ln>
        </p:spPr>
      </p:sp>
      <p:sp>
        <p:nvSpPr>
          <p:cNvPr name="AutoShape 66" id="66"/>
          <p:cNvSpPr/>
          <p:nvPr/>
        </p:nvSpPr>
        <p:spPr>
          <a:xfrm flipV="true">
            <a:off x="11713673" y="7483492"/>
            <a:ext cx="1395126" cy="930011"/>
          </a:xfrm>
          <a:prstGeom prst="line">
            <a:avLst/>
          </a:prstGeom>
          <a:ln cap="flat" w="38100">
            <a:solidFill>
              <a:srgbClr val="C04BFF"/>
            </a:solidFill>
            <a:prstDash val="lgDash"/>
            <a:headEnd type="none" len="sm" w="sm"/>
            <a:tailEnd type="none" len="sm" w="sm"/>
          </a:ln>
        </p:spPr>
      </p:sp>
      <p:sp>
        <p:nvSpPr>
          <p:cNvPr name="TextBox 67" id="67"/>
          <p:cNvSpPr txBox="true"/>
          <p:nvPr/>
        </p:nvSpPr>
        <p:spPr>
          <a:xfrm rot="0">
            <a:off x="11643476" y="8453080"/>
            <a:ext cx="178495" cy="3155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00"/>
              </a:lnSpc>
              <a:spcBef>
                <a:spcPct val="0"/>
              </a:spcBef>
            </a:pPr>
            <a:r>
              <a:rPr lang="en-US" sz="2300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A</a:t>
            </a:r>
          </a:p>
        </p:txBody>
      </p:sp>
      <p:sp>
        <p:nvSpPr>
          <p:cNvPr name="TextBox 68" id="68"/>
          <p:cNvSpPr txBox="true"/>
          <p:nvPr/>
        </p:nvSpPr>
        <p:spPr>
          <a:xfrm rot="0">
            <a:off x="13004942" y="8461128"/>
            <a:ext cx="207714" cy="3155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00"/>
              </a:lnSpc>
              <a:spcBef>
                <a:spcPct val="0"/>
              </a:spcBef>
            </a:pPr>
            <a:r>
              <a:rPr lang="en-US" sz="2300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C</a:t>
            </a:r>
          </a:p>
        </p:txBody>
      </p:sp>
      <p:sp>
        <p:nvSpPr>
          <p:cNvPr name="TextBox 69" id="69"/>
          <p:cNvSpPr txBox="true"/>
          <p:nvPr/>
        </p:nvSpPr>
        <p:spPr>
          <a:xfrm rot="0">
            <a:off x="12980559" y="7227388"/>
            <a:ext cx="227261" cy="3155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00"/>
              </a:lnSpc>
              <a:spcBef>
                <a:spcPct val="0"/>
              </a:spcBef>
            </a:pPr>
            <a:r>
              <a:rPr lang="en-US" sz="2300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Q</a:t>
            </a:r>
          </a:p>
        </p:txBody>
      </p:sp>
      <p:sp>
        <p:nvSpPr>
          <p:cNvPr name="TextBox 70" id="70"/>
          <p:cNvSpPr txBox="true"/>
          <p:nvPr/>
        </p:nvSpPr>
        <p:spPr>
          <a:xfrm rot="0">
            <a:off x="12276230" y="8475196"/>
            <a:ext cx="366514" cy="212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99"/>
              </a:lnSpc>
              <a:spcBef>
                <a:spcPct val="0"/>
              </a:spcBef>
            </a:pPr>
            <a:r>
              <a:rPr lang="en-US" sz="1599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a√2</a:t>
            </a:r>
          </a:p>
        </p:txBody>
      </p:sp>
      <p:sp>
        <p:nvSpPr>
          <p:cNvPr name="TextBox 71" id="71"/>
          <p:cNvSpPr txBox="true"/>
          <p:nvPr/>
        </p:nvSpPr>
        <p:spPr>
          <a:xfrm rot="0">
            <a:off x="13109395" y="7896010"/>
            <a:ext cx="308818" cy="212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99"/>
              </a:lnSpc>
              <a:spcBef>
                <a:spcPct val="0"/>
              </a:spcBef>
            </a:pPr>
            <a:r>
              <a:rPr lang="en-US" sz="1599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½a</a:t>
            </a:r>
          </a:p>
        </p:txBody>
      </p:sp>
      <p:sp>
        <p:nvSpPr>
          <p:cNvPr name="TextBox 72" id="72"/>
          <p:cNvSpPr txBox="true"/>
          <p:nvPr/>
        </p:nvSpPr>
        <p:spPr>
          <a:xfrm rot="0">
            <a:off x="12149478" y="7736468"/>
            <a:ext cx="310009" cy="212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99"/>
              </a:lnSpc>
              <a:spcBef>
                <a:spcPct val="0"/>
              </a:spcBef>
            </a:pPr>
            <a:r>
              <a:rPr lang="en-US" sz="1599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³⁄₂a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DE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919633">
            <a:off x="9058161" y="-1970802"/>
            <a:ext cx="7315200" cy="3138886"/>
          </a:xfrm>
          <a:custGeom>
            <a:avLst/>
            <a:gdLst/>
            <a:ahLst/>
            <a:cxnLst/>
            <a:rect r="r" b="b" t="t" l="l"/>
            <a:pathLst>
              <a:path h="3138886" w="7315200">
                <a:moveTo>
                  <a:pt x="0" y="0"/>
                </a:moveTo>
                <a:lnTo>
                  <a:pt x="7315200" y="0"/>
                </a:lnTo>
                <a:lnTo>
                  <a:pt x="7315200" y="3138886"/>
                </a:lnTo>
                <a:lnTo>
                  <a:pt x="0" y="31388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827416">
            <a:off x="2321286" y="8491762"/>
            <a:ext cx="7315200" cy="3138886"/>
          </a:xfrm>
          <a:custGeom>
            <a:avLst/>
            <a:gdLst/>
            <a:ahLst/>
            <a:cxnLst/>
            <a:rect r="r" b="b" t="t" l="l"/>
            <a:pathLst>
              <a:path h="3138886" w="7315200">
                <a:moveTo>
                  <a:pt x="0" y="0"/>
                </a:moveTo>
                <a:lnTo>
                  <a:pt x="7315200" y="0"/>
                </a:lnTo>
                <a:lnTo>
                  <a:pt x="7315200" y="3138886"/>
                </a:lnTo>
                <a:lnTo>
                  <a:pt x="0" y="31388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621563" y="9116347"/>
            <a:ext cx="2662853" cy="1709068"/>
          </a:xfrm>
          <a:custGeom>
            <a:avLst/>
            <a:gdLst/>
            <a:ahLst/>
            <a:cxnLst/>
            <a:rect r="r" b="b" t="t" l="l"/>
            <a:pathLst>
              <a:path h="1709068" w="2662853">
                <a:moveTo>
                  <a:pt x="0" y="0"/>
                </a:moveTo>
                <a:lnTo>
                  <a:pt x="2662853" y="0"/>
                </a:lnTo>
                <a:lnTo>
                  <a:pt x="2662853" y="1709068"/>
                </a:lnTo>
                <a:lnTo>
                  <a:pt x="0" y="17090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true" rot="0">
            <a:off x="15746865" y="269139"/>
            <a:ext cx="3024870" cy="1941417"/>
          </a:xfrm>
          <a:custGeom>
            <a:avLst/>
            <a:gdLst/>
            <a:ahLst/>
            <a:cxnLst/>
            <a:rect r="r" b="b" t="t" l="l"/>
            <a:pathLst>
              <a:path h="1941417" w="3024870">
                <a:moveTo>
                  <a:pt x="3024870" y="1941417"/>
                </a:moveTo>
                <a:lnTo>
                  <a:pt x="0" y="1941417"/>
                </a:lnTo>
                <a:lnTo>
                  <a:pt x="0" y="0"/>
                </a:lnTo>
                <a:lnTo>
                  <a:pt x="3024870" y="0"/>
                </a:lnTo>
                <a:lnTo>
                  <a:pt x="3024870" y="1941417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988115" y="4895038"/>
            <a:ext cx="3725079" cy="5166168"/>
          </a:xfrm>
          <a:custGeom>
            <a:avLst/>
            <a:gdLst/>
            <a:ahLst/>
            <a:cxnLst/>
            <a:rect r="r" b="b" t="t" l="l"/>
            <a:pathLst>
              <a:path h="5166168" w="3725079">
                <a:moveTo>
                  <a:pt x="0" y="0"/>
                </a:moveTo>
                <a:lnTo>
                  <a:pt x="3725079" y="0"/>
                </a:lnTo>
                <a:lnTo>
                  <a:pt x="3725079" y="5166167"/>
                </a:lnTo>
                <a:lnTo>
                  <a:pt x="0" y="516616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42761" y="681611"/>
            <a:ext cx="15602477" cy="8923777"/>
          </a:xfrm>
          <a:custGeom>
            <a:avLst/>
            <a:gdLst/>
            <a:ahLst/>
            <a:cxnLst/>
            <a:rect r="r" b="b" t="t" l="l"/>
            <a:pathLst>
              <a:path h="8923777" w="15602477">
                <a:moveTo>
                  <a:pt x="0" y="0"/>
                </a:moveTo>
                <a:lnTo>
                  <a:pt x="15602478" y="0"/>
                </a:lnTo>
                <a:lnTo>
                  <a:pt x="15602478" y="8923778"/>
                </a:lnTo>
                <a:lnTo>
                  <a:pt x="0" y="892377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1235469">
            <a:off x="13967522" y="6115489"/>
            <a:ext cx="591957" cy="242523"/>
            <a:chOff x="0" y="0"/>
            <a:chExt cx="155906" cy="6387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55906" cy="63874"/>
            </a:xfrm>
            <a:custGeom>
              <a:avLst/>
              <a:gdLst/>
              <a:ahLst/>
              <a:cxnLst/>
              <a:rect r="r" b="b" t="t" l="l"/>
              <a:pathLst>
                <a:path h="63874" w="155906">
                  <a:moveTo>
                    <a:pt x="0" y="0"/>
                  </a:moveTo>
                  <a:lnTo>
                    <a:pt x="155906" y="0"/>
                  </a:lnTo>
                  <a:lnTo>
                    <a:pt x="155906" y="63874"/>
                  </a:lnTo>
                  <a:lnTo>
                    <a:pt x="0" y="63874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155906" cy="1019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11" id="11"/>
          <p:cNvSpPr/>
          <p:nvPr/>
        </p:nvSpPr>
        <p:spPr>
          <a:xfrm flipV="true">
            <a:off x="4959232" y="3172411"/>
            <a:ext cx="3400060" cy="3413725"/>
          </a:xfrm>
          <a:prstGeom prst="line">
            <a:avLst/>
          </a:prstGeom>
          <a:ln cap="flat" w="76200">
            <a:solidFill>
              <a:srgbClr val="FCAF75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12" id="12"/>
          <p:cNvSpPr/>
          <p:nvPr/>
        </p:nvSpPr>
        <p:spPr>
          <a:xfrm>
            <a:off x="3757146" y="4343263"/>
            <a:ext cx="4627546" cy="2295590"/>
          </a:xfrm>
          <a:prstGeom prst="line">
            <a:avLst/>
          </a:prstGeom>
          <a:ln cap="flat" w="76200">
            <a:solidFill>
              <a:srgbClr val="FFBD59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13" id="13"/>
          <p:cNvSpPr/>
          <p:nvPr/>
        </p:nvSpPr>
        <p:spPr>
          <a:xfrm flipH="true">
            <a:off x="7218698" y="3172411"/>
            <a:ext cx="1140594" cy="4587139"/>
          </a:xfrm>
          <a:prstGeom prst="line">
            <a:avLst/>
          </a:prstGeom>
          <a:ln cap="flat" w="76200">
            <a:solidFill>
              <a:srgbClr val="FCAF7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4" id="14"/>
          <p:cNvSpPr/>
          <p:nvPr/>
        </p:nvSpPr>
        <p:spPr>
          <a:xfrm flipV="true">
            <a:off x="3752232" y="6633976"/>
            <a:ext cx="4632460" cy="1147445"/>
          </a:xfrm>
          <a:prstGeom prst="line">
            <a:avLst/>
          </a:prstGeom>
          <a:ln cap="flat" w="38100">
            <a:solidFill>
              <a:srgbClr val="9D7D6E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15" id="15"/>
          <p:cNvSpPr/>
          <p:nvPr/>
        </p:nvSpPr>
        <p:spPr>
          <a:xfrm>
            <a:off x="4959232" y="6615485"/>
            <a:ext cx="2282834" cy="1144065"/>
          </a:xfrm>
          <a:prstGeom prst="line">
            <a:avLst/>
          </a:prstGeom>
          <a:ln cap="flat" w="76200">
            <a:solidFill>
              <a:srgbClr val="FCAF75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16" id="16"/>
          <p:cNvSpPr/>
          <p:nvPr/>
        </p:nvSpPr>
        <p:spPr>
          <a:xfrm flipV="true">
            <a:off x="6100649" y="3172411"/>
            <a:ext cx="2258643" cy="4015106"/>
          </a:xfrm>
          <a:prstGeom prst="line">
            <a:avLst/>
          </a:prstGeom>
          <a:ln cap="flat" w="76200">
            <a:solidFill>
              <a:srgbClr val="FCAF75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17" id="17"/>
          <p:cNvSpPr/>
          <p:nvPr/>
        </p:nvSpPr>
        <p:spPr>
          <a:xfrm flipV="true">
            <a:off x="3752232" y="3172411"/>
            <a:ext cx="4607060" cy="1170852"/>
          </a:xfrm>
          <a:prstGeom prst="line">
            <a:avLst/>
          </a:prstGeom>
          <a:ln cap="flat" w="38100">
            <a:solidFill>
              <a:srgbClr val="FCAF7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8" id="18"/>
          <p:cNvSpPr/>
          <p:nvPr/>
        </p:nvSpPr>
        <p:spPr>
          <a:xfrm flipH="false" flipV="false" rot="0">
            <a:off x="3726830" y="3139074"/>
            <a:ext cx="4674380" cy="4674380"/>
          </a:xfrm>
          <a:custGeom>
            <a:avLst/>
            <a:gdLst/>
            <a:ahLst/>
            <a:cxnLst/>
            <a:rect r="r" b="b" t="t" l="l"/>
            <a:pathLst>
              <a:path h="4674380" w="4674380">
                <a:moveTo>
                  <a:pt x="0" y="0"/>
                </a:moveTo>
                <a:lnTo>
                  <a:pt x="4674380" y="0"/>
                </a:lnTo>
                <a:lnTo>
                  <a:pt x="4674380" y="4674380"/>
                </a:lnTo>
                <a:lnTo>
                  <a:pt x="0" y="467438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6762313" y="5810999"/>
            <a:ext cx="144890" cy="144890"/>
          </a:xfrm>
          <a:custGeom>
            <a:avLst/>
            <a:gdLst/>
            <a:ahLst/>
            <a:cxnLst/>
            <a:rect r="r" b="b" t="t" l="l"/>
            <a:pathLst>
              <a:path h="144890" w="144890">
                <a:moveTo>
                  <a:pt x="0" y="0"/>
                </a:moveTo>
                <a:lnTo>
                  <a:pt x="144890" y="0"/>
                </a:lnTo>
                <a:lnTo>
                  <a:pt x="144890" y="144890"/>
                </a:lnTo>
                <a:lnTo>
                  <a:pt x="0" y="14489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20" id="20"/>
          <p:cNvSpPr/>
          <p:nvPr/>
        </p:nvSpPr>
        <p:spPr>
          <a:xfrm>
            <a:off x="10057550" y="3985332"/>
            <a:ext cx="4553015" cy="2998098"/>
          </a:xfrm>
          <a:prstGeom prst="line">
            <a:avLst/>
          </a:prstGeom>
          <a:ln cap="flat" w="38100">
            <a:solidFill>
              <a:srgbClr val="FCAF75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TextBox 21" id="21"/>
          <p:cNvSpPr txBox="true"/>
          <p:nvPr/>
        </p:nvSpPr>
        <p:spPr>
          <a:xfrm rot="0">
            <a:off x="9681852" y="7085989"/>
            <a:ext cx="640800" cy="539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99"/>
              </a:lnSpc>
            </a:pPr>
            <a:r>
              <a:rPr lang="en-US" sz="3999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A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4573692" y="7085989"/>
            <a:ext cx="640800" cy="539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99"/>
              </a:lnSpc>
            </a:pPr>
            <a:r>
              <a:rPr lang="en-US" sz="3999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C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9653277" y="3519919"/>
            <a:ext cx="640800" cy="539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99"/>
              </a:lnSpc>
            </a:pPr>
            <a:r>
              <a:rPr lang="en-US" sz="3999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E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4610565" y="3510394"/>
            <a:ext cx="640800" cy="539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99"/>
              </a:lnSpc>
            </a:pPr>
            <a:r>
              <a:rPr lang="en-US" sz="3999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G</a:t>
            </a:r>
          </a:p>
        </p:txBody>
      </p:sp>
      <p:sp>
        <p:nvSpPr>
          <p:cNvPr name="AutoShape 25" id="25"/>
          <p:cNvSpPr/>
          <p:nvPr/>
        </p:nvSpPr>
        <p:spPr>
          <a:xfrm flipV="true">
            <a:off x="12322499" y="3985332"/>
            <a:ext cx="2260719" cy="2952678"/>
          </a:xfrm>
          <a:prstGeom prst="line">
            <a:avLst/>
          </a:prstGeom>
          <a:ln cap="flat" w="38100">
            <a:solidFill>
              <a:srgbClr val="FCAF75"/>
            </a:solidFill>
            <a:prstDash val="sysDot"/>
            <a:headEnd type="none" len="sm" w="sm"/>
            <a:tailEnd type="none" len="sm" w="sm"/>
          </a:ln>
        </p:spPr>
      </p:sp>
      <p:grpSp>
        <p:nvGrpSpPr>
          <p:cNvPr name="Group 26" id="26"/>
          <p:cNvGrpSpPr/>
          <p:nvPr/>
        </p:nvGrpSpPr>
        <p:grpSpPr>
          <a:xfrm rot="0">
            <a:off x="10013560" y="3933214"/>
            <a:ext cx="4617878" cy="3086100"/>
            <a:chOff x="0" y="0"/>
            <a:chExt cx="1216231" cy="8128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216231" cy="812800"/>
            </a:xfrm>
            <a:custGeom>
              <a:avLst/>
              <a:gdLst/>
              <a:ahLst/>
              <a:cxnLst/>
              <a:rect r="r" b="b" t="t" l="l"/>
              <a:pathLst>
                <a:path h="812800" w="1216231">
                  <a:moveTo>
                    <a:pt x="0" y="0"/>
                  </a:moveTo>
                  <a:lnTo>
                    <a:pt x="1216231" y="0"/>
                  </a:lnTo>
                  <a:lnTo>
                    <a:pt x="1216231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sq">
              <a:solidFill>
                <a:srgbClr val="9D7D6E"/>
              </a:solidFill>
              <a:prstDash val="solid"/>
              <a:miter/>
            </a:ln>
          </p:spPr>
        </p:sp>
        <p:sp>
          <p:nvSpPr>
            <p:cNvPr name="TextBox 28" id="28"/>
            <p:cNvSpPr txBox="true"/>
            <p:nvPr/>
          </p:nvSpPr>
          <p:spPr>
            <a:xfrm>
              <a:off x="0" y="-38100"/>
              <a:ext cx="1216231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9" id="29"/>
          <p:cNvSpPr/>
          <p:nvPr/>
        </p:nvSpPr>
        <p:spPr>
          <a:xfrm flipH="false" flipV="false" rot="0">
            <a:off x="12991480" y="5902494"/>
            <a:ext cx="144890" cy="144890"/>
          </a:xfrm>
          <a:custGeom>
            <a:avLst/>
            <a:gdLst/>
            <a:ahLst/>
            <a:cxnLst/>
            <a:rect r="r" b="b" t="t" l="l"/>
            <a:pathLst>
              <a:path h="144890" w="144890">
                <a:moveTo>
                  <a:pt x="0" y="0"/>
                </a:moveTo>
                <a:lnTo>
                  <a:pt x="144890" y="0"/>
                </a:lnTo>
                <a:lnTo>
                  <a:pt x="144890" y="144890"/>
                </a:lnTo>
                <a:lnTo>
                  <a:pt x="0" y="14489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11437788" y="8042833"/>
            <a:ext cx="913286" cy="537697"/>
          </a:xfrm>
          <a:custGeom>
            <a:avLst/>
            <a:gdLst/>
            <a:ahLst/>
            <a:cxnLst/>
            <a:rect r="r" b="b" t="t" l="l"/>
            <a:pathLst>
              <a:path h="537697" w="913286">
                <a:moveTo>
                  <a:pt x="0" y="0"/>
                </a:moveTo>
                <a:lnTo>
                  <a:pt x="913286" y="0"/>
                </a:lnTo>
                <a:lnTo>
                  <a:pt x="913286" y="537697"/>
                </a:lnTo>
                <a:lnTo>
                  <a:pt x="0" y="53769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1" id="31"/>
          <p:cNvSpPr txBox="true"/>
          <p:nvPr/>
        </p:nvSpPr>
        <p:spPr>
          <a:xfrm rot="0">
            <a:off x="3425288" y="1365785"/>
            <a:ext cx="11562827" cy="9360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20"/>
              </a:lnSpc>
            </a:pPr>
            <a:r>
              <a:rPr lang="en-US" sz="6920">
                <a:solidFill>
                  <a:srgbClr val="9D7D6E"/>
                </a:solidFill>
                <a:latin typeface="Lazydog"/>
                <a:ea typeface="Lazydog"/>
                <a:cs typeface="Lazydog"/>
                <a:sym typeface="Lazydog"/>
              </a:rPr>
              <a:t>Jarak Titik ke Bidang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3580595" y="7906871"/>
            <a:ext cx="640800" cy="539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99"/>
              </a:lnSpc>
            </a:pPr>
            <a:r>
              <a:rPr lang="en-US" sz="3999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A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7047553" y="7906871"/>
            <a:ext cx="640800" cy="539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99"/>
              </a:lnSpc>
            </a:pPr>
            <a:r>
              <a:rPr lang="en-US" sz="3999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B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8439310" y="6330608"/>
            <a:ext cx="640800" cy="539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99"/>
              </a:lnSpc>
            </a:pPr>
            <a:r>
              <a:rPr lang="en-US" sz="3999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C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4440413" y="6330608"/>
            <a:ext cx="640800" cy="539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99"/>
              </a:lnSpc>
            </a:pPr>
            <a:r>
              <a:rPr lang="en-US" sz="3999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D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3364970" y="4263296"/>
            <a:ext cx="640800" cy="539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99"/>
              </a:lnSpc>
            </a:pPr>
            <a:r>
              <a:rPr lang="en-US" sz="3999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E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338051" y="4263296"/>
            <a:ext cx="640800" cy="539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99"/>
              </a:lnSpc>
            </a:pPr>
            <a:r>
              <a:rPr lang="en-US" sz="3999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F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8275531" y="2692986"/>
            <a:ext cx="640800" cy="539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99"/>
              </a:lnSpc>
            </a:pPr>
            <a:r>
              <a:rPr lang="en-US" sz="3999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G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4698078" y="2692986"/>
            <a:ext cx="640800" cy="539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99"/>
              </a:lnSpc>
            </a:pPr>
            <a:r>
              <a:rPr lang="en-US" sz="3999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H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9080110" y="2702511"/>
            <a:ext cx="6602865" cy="469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500"/>
              </a:lnSpc>
            </a:pPr>
            <a:r>
              <a:rPr lang="en-US" sz="3500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Jarak titik C dengan bidang BDG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6266404" y="5782603"/>
            <a:ext cx="448284" cy="539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99"/>
              </a:lnSpc>
            </a:pPr>
            <a:r>
              <a:rPr lang="en-US" sz="3999">
                <a:solidFill>
                  <a:srgbClr val="FFDE59"/>
                </a:solidFill>
                <a:latin typeface="Balsamiq Sans"/>
                <a:ea typeface="Balsamiq Sans"/>
                <a:cs typeface="Balsamiq Sans"/>
                <a:sym typeface="Balsamiq Sans"/>
              </a:rPr>
              <a:t>M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2577572" y="5907899"/>
            <a:ext cx="314726" cy="3781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8"/>
              </a:lnSpc>
            </a:pPr>
            <a:r>
              <a:rPr lang="en-US" sz="2808">
                <a:solidFill>
                  <a:srgbClr val="FFDE59"/>
                </a:solidFill>
                <a:latin typeface="Balsamiq Sans"/>
                <a:ea typeface="Balsamiq Sans"/>
                <a:cs typeface="Balsamiq Sans"/>
                <a:sym typeface="Balsamiq Sans"/>
              </a:rPr>
              <a:t>M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9080110" y="8200558"/>
            <a:ext cx="6602865" cy="469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500"/>
              </a:lnSpc>
            </a:pPr>
            <a:r>
              <a:rPr lang="en-US" sz="3500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CM = 1/3 a    3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DE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769999">
            <a:off x="12513879" y="8458451"/>
            <a:ext cx="7315200" cy="3138886"/>
          </a:xfrm>
          <a:custGeom>
            <a:avLst/>
            <a:gdLst/>
            <a:ahLst/>
            <a:cxnLst/>
            <a:rect r="r" b="b" t="t" l="l"/>
            <a:pathLst>
              <a:path h="3138886" w="7315200">
                <a:moveTo>
                  <a:pt x="0" y="0"/>
                </a:moveTo>
                <a:lnTo>
                  <a:pt x="7315200" y="0"/>
                </a:lnTo>
                <a:lnTo>
                  <a:pt x="7315200" y="3138886"/>
                </a:lnTo>
                <a:lnTo>
                  <a:pt x="0" y="31388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325842">
            <a:off x="-2570693" y="-867592"/>
            <a:ext cx="7315200" cy="3138886"/>
          </a:xfrm>
          <a:custGeom>
            <a:avLst/>
            <a:gdLst/>
            <a:ahLst/>
            <a:cxnLst/>
            <a:rect r="r" b="b" t="t" l="l"/>
            <a:pathLst>
              <a:path h="3138886" w="7315200">
                <a:moveTo>
                  <a:pt x="0" y="0"/>
                </a:moveTo>
                <a:lnTo>
                  <a:pt x="7315200" y="0"/>
                </a:lnTo>
                <a:lnTo>
                  <a:pt x="7315200" y="3138885"/>
                </a:lnTo>
                <a:lnTo>
                  <a:pt x="0" y="31388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42761" y="681611"/>
            <a:ext cx="15602477" cy="8923777"/>
          </a:xfrm>
          <a:custGeom>
            <a:avLst/>
            <a:gdLst/>
            <a:ahLst/>
            <a:cxnLst/>
            <a:rect r="r" b="b" t="t" l="l"/>
            <a:pathLst>
              <a:path h="8923777" w="15602477">
                <a:moveTo>
                  <a:pt x="0" y="0"/>
                </a:moveTo>
                <a:lnTo>
                  <a:pt x="15602478" y="0"/>
                </a:lnTo>
                <a:lnTo>
                  <a:pt x="15602478" y="8923778"/>
                </a:lnTo>
                <a:lnTo>
                  <a:pt x="0" y="89237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719115">
            <a:off x="-1440569" y="6947877"/>
            <a:ext cx="5054951" cy="4218586"/>
          </a:xfrm>
          <a:custGeom>
            <a:avLst/>
            <a:gdLst/>
            <a:ahLst/>
            <a:cxnLst/>
            <a:rect r="r" b="b" t="t" l="l"/>
            <a:pathLst>
              <a:path h="4218586" w="5054951">
                <a:moveTo>
                  <a:pt x="0" y="0"/>
                </a:moveTo>
                <a:lnTo>
                  <a:pt x="5054951" y="0"/>
                </a:lnTo>
                <a:lnTo>
                  <a:pt x="5054951" y="4218587"/>
                </a:lnTo>
                <a:lnTo>
                  <a:pt x="0" y="421858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true" rot="890401">
            <a:off x="14165904" y="-608217"/>
            <a:ext cx="4622760" cy="5865196"/>
          </a:xfrm>
          <a:custGeom>
            <a:avLst/>
            <a:gdLst/>
            <a:ahLst/>
            <a:cxnLst/>
            <a:rect r="r" b="b" t="t" l="l"/>
            <a:pathLst>
              <a:path h="5865196" w="4622760">
                <a:moveTo>
                  <a:pt x="0" y="5865196"/>
                </a:moveTo>
                <a:lnTo>
                  <a:pt x="4622760" y="5865196"/>
                </a:lnTo>
                <a:lnTo>
                  <a:pt x="4622760" y="0"/>
                </a:lnTo>
                <a:lnTo>
                  <a:pt x="0" y="0"/>
                </a:lnTo>
                <a:lnTo>
                  <a:pt x="0" y="5865196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890401">
            <a:off x="16255353" y="604999"/>
            <a:ext cx="788448" cy="788448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890401">
            <a:off x="17370276" y="900407"/>
            <a:ext cx="788448" cy="788448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true" flipV="false" rot="0">
            <a:off x="162058" y="1719239"/>
            <a:ext cx="1263105" cy="1210285"/>
          </a:xfrm>
          <a:custGeom>
            <a:avLst/>
            <a:gdLst/>
            <a:ahLst/>
            <a:cxnLst/>
            <a:rect r="r" b="b" t="t" l="l"/>
            <a:pathLst>
              <a:path h="1210285" w="1263105">
                <a:moveTo>
                  <a:pt x="1263105" y="0"/>
                </a:moveTo>
                <a:lnTo>
                  <a:pt x="0" y="0"/>
                </a:lnTo>
                <a:lnTo>
                  <a:pt x="0" y="1210285"/>
                </a:lnTo>
                <a:lnTo>
                  <a:pt x="1263105" y="1210285"/>
                </a:lnTo>
                <a:lnTo>
                  <a:pt x="1263105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true" flipV="false" rot="0">
            <a:off x="16477284" y="8026571"/>
            <a:ext cx="1145110" cy="1030599"/>
          </a:xfrm>
          <a:custGeom>
            <a:avLst/>
            <a:gdLst/>
            <a:ahLst/>
            <a:cxnLst/>
            <a:rect r="r" b="b" t="t" l="l"/>
            <a:pathLst>
              <a:path h="1030599" w="1145110">
                <a:moveTo>
                  <a:pt x="1145110" y="0"/>
                </a:moveTo>
                <a:lnTo>
                  <a:pt x="0" y="0"/>
                </a:lnTo>
                <a:lnTo>
                  <a:pt x="0" y="1030599"/>
                </a:lnTo>
                <a:lnTo>
                  <a:pt x="1145110" y="1030599"/>
                </a:lnTo>
                <a:lnTo>
                  <a:pt x="114511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2633935" y="1233031"/>
            <a:ext cx="12324827" cy="9360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20"/>
              </a:lnSpc>
            </a:pPr>
            <a:r>
              <a:rPr lang="en-US" sz="6920">
                <a:solidFill>
                  <a:srgbClr val="9D7D6E"/>
                </a:solidFill>
                <a:latin typeface="Lazydog"/>
                <a:ea typeface="Lazydog"/>
                <a:cs typeface="Lazydog"/>
                <a:sym typeface="Lazydog"/>
              </a:rPr>
              <a:t>Jarak 2 garis bersilangan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3364970" y="2626311"/>
            <a:ext cx="5715139" cy="5820310"/>
            <a:chOff x="0" y="0"/>
            <a:chExt cx="7620186" cy="7760413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482479" y="683683"/>
              <a:ext cx="6232507" cy="6232507"/>
            </a:xfrm>
            <a:custGeom>
              <a:avLst/>
              <a:gdLst/>
              <a:ahLst/>
              <a:cxnLst/>
              <a:rect r="r" b="b" t="t" l="l"/>
              <a:pathLst>
                <a:path h="6232507" w="6232507">
                  <a:moveTo>
                    <a:pt x="0" y="0"/>
                  </a:moveTo>
                  <a:lnTo>
                    <a:pt x="6232507" y="0"/>
                  </a:lnTo>
                  <a:lnTo>
                    <a:pt x="6232507" y="6232507"/>
                  </a:lnTo>
                  <a:lnTo>
                    <a:pt x="0" y="62325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 rot="0">
              <a:off x="287500" y="7018521"/>
              <a:ext cx="854400" cy="7418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999"/>
                </a:lnSpc>
              </a:pPr>
              <a:r>
                <a:rPr lang="en-US" sz="3999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A</a:t>
              </a:r>
            </a:p>
          </p:txBody>
        </p:sp>
        <p:sp>
          <p:nvSpPr>
            <p:cNvPr name="TextBox 19" id="19"/>
            <p:cNvSpPr txBox="true"/>
            <p:nvPr/>
          </p:nvSpPr>
          <p:spPr>
            <a:xfrm rot="0">
              <a:off x="4910110" y="7018521"/>
              <a:ext cx="854400" cy="7418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999"/>
                </a:lnSpc>
              </a:pPr>
              <a:r>
                <a:rPr lang="en-US" sz="3999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B</a:t>
              </a:r>
            </a:p>
          </p:txBody>
        </p:sp>
        <p:sp>
          <p:nvSpPr>
            <p:cNvPr name="TextBox 20" id="20"/>
            <p:cNvSpPr txBox="true"/>
            <p:nvPr/>
          </p:nvSpPr>
          <p:spPr>
            <a:xfrm rot="0">
              <a:off x="6765786" y="4916837"/>
              <a:ext cx="854400" cy="7418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999"/>
                </a:lnSpc>
              </a:pPr>
              <a:r>
                <a:rPr lang="en-US" sz="3999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C</a:t>
              </a:r>
            </a:p>
          </p:txBody>
        </p:sp>
        <p:sp>
          <p:nvSpPr>
            <p:cNvPr name="TextBox 21" id="21"/>
            <p:cNvSpPr txBox="true"/>
            <p:nvPr/>
          </p:nvSpPr>
          <p:spPr>
            <a:xfrm rot="0">
              <a:off x="1433923" y="4916837"/>
              <a:ext cx="854400" cy="7418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999"/>
                </a:lnSpc>
              </a:pPr>
              <a:r>
                <a:rPr lang="en-US" sz="3999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D</a:t>
              </a:r>
            </a:p>
          </p:txBody>
        </p:sp>
        <p:sp>
          <p:nvSpPr>
            <p:cNvPr name="TextBox 22" id="22"/>
            <p:cNvSpPr txBox="true"/>
            <p:nvPr/>
          </p:nvSpPr>
          <p:spPr>
            <a:xfrm rot="0">
              <a:off x="0" y="2160421"/>
              <a:ext cx="854400" cy="7418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999"/>
                </a:lnSpc>
              </a:pPr>
              <a:r>
                <a:rPr lang="en-US" sz="3999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E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5297440" y="2160421"/>
              <a:ext cx="854400" cy="7418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999"/>
                </a:lnSpc>
              </a:pPr>
              <a:r>
                <a:rPr lang="en-US" sz="3999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F</a:t>
              </a:r>
            </a:p>
          </p:txBody>
        </p:sp>
        <p:sp>
          <p:nvSpPr>
            <p:cNvPr name="TextBox 24" id="24"/>
            <p:cNvSpPr txBox="true"/>
            <p:nvPr/>
          </p:nvSpPr>
          <p:spPr>
            <a:xfrm rot="0">
              <a:off x="6547414" y="66675"/>
              <a:ext cx="854400" cy="7418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999"/>
                </a:lnSpc>
              </a:pPr>
              <a:r>
                <a:rPr lang="en-US" sz="3999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G</a:t>
              </a:r>
            </a:p>
          </p:txBody>
        </p:sp>
        <p:sp>
          <p:nvSpPr>
            <p:cNvPr name="TextBox 25" id="25"/>
            <p:cNvSpPr txBox="true"/>
            <p:nvPr/>
          </p:nvSpPr>
          <p:spPr>
            <a:xfrm rot="0">
              <a:off x="1777477" y="66675"/>
              <a:ext cx="854400" cy="7418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999"/>
                </a:lnSpc>
              </a:pPr>
              <a:r>
                <a:rPr lang="en-US" sz="3999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H</a:t>
              </a:r>
            </a:p>
          </p:txBody>
        </p:sp>
      </p:grpSp>
      <p:sp>
        <p:nvSpPr>
          <p:cNvPr name="TextBox 26" id="26"/>
          <p:cNvSpPr txBox="true"/>
          <p:nvPr/>
        </p:nvSpPr>
        <p:spPr>
          <a:xfrm rot="0">
            <a:off x="9144000" y="3223213"/>
            <a:ext cx="4991844" cy="469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500"/>
              </a:lnSpc>
            </a:pPr>
            <a:r>
              <a:rPr lang="en-US" sz="3500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Jarak AE ke DF</a:t>
            </a:r>
          </a:p>
        </p:txBody>
      </p:sp>
      <p:sp>
        <p:nvSpPr>
          <p:cNvPr name="AutoShape 27" id="27"/>
          <p:cNvSpPr/>
          <p:nvPr/>
        </p:nvSpPr>
        <p:spPr>
          <a:xfrm flipV="true">
            <a:off x="3835829" y="6647357"/>
            <a:ext cx="4482625" cy="1062134"/>
          </a:xfrm>
          <a:prstGeom prst="line">
            <a:avLst/>
          </a:prstGeom>
          <a:ln cap="flat" w="38100">
            <a:solidFill>
              <a:srgbClr val="FCAF7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8" id="28"/>
          <p:cNvSpPr/>
          <p:nvPr/>
        </p:nvSpPr>
        <p:spPr>
          <a:xfrm>
            <a:off x="4944751" y="6591418"/>
            <a:ext cx="2247178" cy="1141221"/>
          </a:xfrm>
          <a:prstGeom prst="line">
            <a:avLst/>
          </a:prstGeom>
          <a:ln cap="flat" w="38100">
            <a:solidFill>
              <a:srgbClr val="FCAF7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9" id="29"/>
          <p:cNvSpPr/>
          <p:nvPr/>
        </p:nvSpPr>
        <p:spPr>
          <a:xfrm flipV="true">
            <a:off x="3923002" y="3251788"/>
            <a:ext cx="4305219" cy="1045246"/>
          </a:xfrm>
          <a:prstGeom prst="line">
            <a:avLst/>
          </a:prstGeom>
          <a:ln cap="flat" w="38100">
            <a:solidFill>
              <a:srgbClr val="FCAF7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0" id="30"/>
          <p:cNvSpPr/>
          <p:nvPr/>
        </p:nvSpPr>
        <p:spPr>
          <a:xfrm>
            <a:off x="4935034" y="3183208"/>
            <a:ext cx="2247369" cy="1130971"/>
          </a:xfrm>
          <a:prstGeom prst="line">
            <a:avLst/>
          </a:prstGeom>
          <a:ln cap="flat" w="38100">
            <a:solidFill>
              <a:srgbClr val="FCAF7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31" id="31"/>
          <p:cNvSpPr txBox="true"/>
          <p:nvPr/>
        </p:nvSpPr>
        <p:spPr>
          <a:xfrm rot="0">
            <a:off x="6060624" y="3376479"/>
            <a:ext cx="4991844" cy="469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500"/>
              </a:lnSpc>
            </a:pPr>
            <a:r>
              <a:rPr lang="en-US" sz="3500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P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3364970" y="5359380"/>
            <a:ext cx="4991844" cy="469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500"/>
              </a:lnSpc>
            </a:pPr>
            <a:r>
              <a:rPr lang="en-US" sz="3500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S</a:t>
            </a:r>
          </a:p>
        </p:txBody>
      </p:sp>
      <p:sp>
        <p:nvSpPr>
          <p:cNvPr name="AutoShape 33" id="33"/>
          <p:cNvSpPr/>
          <p:nvPr/>
        </p:nvSpPr>
        <p:spPr>
          <a:xfrm>
            <a:off x="6100629" y="3763596"/>
            <a:ext cx="0" cy="3413124"/>
          </a:xfrm>
          <a:prstGeom prst="line">
            <a:avLst/>
          </a:prstGeom>
          <a:ln cap="flat" w="38100">
            <a:solidFill>
              <a:srgbClr val="889D6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4" id="34"/>
          <p:cNvSpPr/>
          <p:nvPr/>
        </p:nvSpPr>
        <p:spPr>
          <a:xfrm flipV="true">
            <a:off x="4962985" y="4396094"/>
            <a:ext cx="2198464" cy="2184022"/>
          </a:xfrm>
          <a:prstGeom prst="line">
            <a:avLst/>
          </a:prstGeom>
          <a:ln cap="flat" w="38100">
            <a:solidFill>
              <a:srgbClr val="889D6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35" id="35"/>
          <p:cNvSpPr txBox="true"/>
          <p:nvPr/>
        </p:nvSpPr>
        <p:spPr>
          <a:xfrm rot="0">
            <a:off x="6060624" y="5378430"/>
            <a:ext cx="4991844" cy="469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500"/>
              </a:lnSpc>
            </a:pPr>
            <a:r>
              <a:rPr lang="en-US" sz="3500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O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9144000" y="4453791"/>
            <a:ext cx="4991844" cy="2222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500"/>
              </a:lnSpc>
            </a:pPr>
            <a:r>
              <a:rPr lang="en-US" sz="3500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OS= 1/2 . EG</a:t>
            </a:r>
          </a:p>
          <a:p>
            <a:pPr algn="just">
              <a:lnSpc>
                <a:spcPts val="3500"/>
              </a:lnSpc>
            </a:pPr>
          </a:p>
          <a:p>
            <a:pPr algn="just">
              <a:lnSpc>
                <a:spcPts val="3500"/>
              </a:lnSpc>
            </a:pPr>
            <a:r>
              <a:rPr lang="en-US" sz="3500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     = 1/2 . 6√2</a:t>
            </a:r>
          </a:p>
          <a:p>
            <a:pPr algn="just">
              <a:lnSpc>
                <a:spcPts val="3500"/>
              </a:lnSpc>
            </a:pPr>
          </a:p>
          <a:p>
            <a:pPr algn="just">
              <a:lnSpc>
                <a:spcPts val="3500"/>
              </a:lnSpc>
            </a:pPr>
            <a:r>
              <a:rPr lang="en-US" sz="3500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     = 3√2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4929319" y="7976721"/>
            <a:ext cx="4991844" cy="469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500"/>
              </a:lnSpc>
            </a:pPr>
            <a:r>
              <a:rPr lang="en-US" sz="3500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6 cm</a:t>
            </a:r>
          </a:p>
        </p:txBody>
      </p:sp>
      <p:sp>
        <p:nvSpPr>
          <p:cNvPr name="AutoShape 38" id="38"/>
          <p:cNvSpPr/>
          <p:nvPr/>
        </p:nvSpPr>
        <p:spPr>
          <a:xfrm flipV="true">
            <a:off x="3835829" y="5448214"/>
            <a:ext cx="2254211" cy="689910"/>
          </a:xfrm>
          <a:prstGeom prst="line">
            <a:avLst/>
          </a:prstGeom>
          <a:ln cap="flat" w="38100">
            <a:solidFill>
              <a:srgbClr val="889D6F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6EF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769999">
            <a:off x="12513879" y="8458451"/>
            <a:ext cx="7315200" cy="3138886"/>
          </a:xfrm>
          <a:custGeom>
            <a:avLst/>
            <a:gdLst/>
            <a:ahLst/>
            <a:cxnLst/>
            <a:rect r="r" b="b" t="t" l="l"/>
            <a:pathLst>
              <a:path h="3138886" w="7315200">
                <a:moveTo>
                  <a:pt x="0" y="0"/>
                </a:moveTo>
                <a:lnTo>
                  <a:pt x="7315200" y="0"/>
                </a:lnTo>
                <a:lnTo>
                  <a:pt x="7315200" y="3138886"/>
                </a:lnTo>
                <a:lnTo>
                  <a:pt x="0" y="31388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325842">
            <a:off x="-2570693" y="-867592"/>
            <a:ext cx="7315200" cy="3138886"/>
          </a:xfrm>
          <a:custGeom>
            <a:avLst/>
            <a:gdLst/>
            <a:ahLst/>
            <a:cxnLst/>
            <a:rect r="r" b="b" t="t" l="l"/>
            <a:pathLst>
              <a:path h="3138886" w="7315200">
                <a:moveTo>
                  <a:pt x="0" y="0"/>
                </a:moveTo>
                <a:lnTo>
                  <a:pt x="7315200" y="0"/>
                </a:lnTo>
                <a:lnTo>
                  <a:pt x="7315200" y="3138885"/>
                </a:lnTo>
                <a:lnTo>
                  <a:pt x="0" y="31388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42761" y="681611"/>
            <a:ext cx="15602477" cy="8923777"/>
          </a:xfrm>
          <a:custGeom>
            <a:avLst/>
            <a:gdLst/>
            <a:ahLst/>
            <a:cxnLst/>
            <a:rect r="r" b="b" t="t" l="l"/>
            <a:pathLst>
              <a:path h="8923777" w="15602477">
                <a:moveTo>
                  <a:pt x="0" y="0"/>
                </a:moveTo>
                <a:lnTo>
                  <a:pt x="15602478" y="0"/>
                </a:lnTo>
                <a:lnTo>
                  <a:pt x="15602478" y="8923778"/>
                </a:lnTo>
                <a:lnTo>
                  <a:pt x="0" y="89237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726830" y="3139074"/>
            <a:ext cx="4674380" cy="4674380"/>
          </a:xfrm>
          <a:custGeom>
            <a:avLst/>
            <a:gdLst/>
            <a:ahLst/>
            <a:cxnLst/>
            <a:rect r="r" b="b" t="t" l="l"/>
            <a:pathLst>
              <a:path h="4674380" w="4674380">
                <a:moveTo>
                  <a:pt x="0" y="0"/>
                </a:moveTo>
                <a:lnTo>
                  <a:pt x="4674380" y="0"/>
                </a:lnTo>
                <a:lnTo>
                  <a:pt x="4674380" y="4674380"/>
                </a:lnTo>
                <a:lnTo>
                  <a:pt x="0" y="467438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893516">
            <a:off x="-1222976" y="4414064"/>
            <a:ext cx="4021718" cy="6663366"/>
          </a:xfrm>
          <a:custGeom>
            <a:avLst/>
            <a:gdLst/>
            <a:ahLst/>
            <a:cxnLst/>
            <a:rect r="r" b="b" t="t" l="l"/>
            <a:pathLst>
              <a:path h="6663366" w="4021718">
                <a:moveTo>
                  <a:pt x="0" y="0"/>
                </a:moveTo>
                <a:lnTo>
                  <a:pt x="4021718" y="0"/>
                </a:lnTo>
                <a:lnTo>
                  <a:pt x="4021718" y="6663366"/>
                </a:lnTo>
                <a:lnTo>
                  <a:pt x="0" y="666336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890401">
            <a:off x="644001" y="6397428"/>
            <a:ext cx="788448" cy="788448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2173446" y="221770"/>
            <a:ext cx="1391009" cy="1259496"/>
          </a:xfrm>
          <a:custGeom>
            <a:avLst/>
            <a:gdLst/>
            <a:ahLst/>
            <a:cxnLst/>
            <a:rect r="r" b="b" t="t" l="l"/>
            <a:pathLst>
              <a:path h="1259496" w="1391009">
                <a:moveTo>
                  <a:pt x="0" y="0"/>
                </a:moveTo>
                <a:lnTo>
                  <a:pt x="1391009" y="0"/>
                </a:lnTo>
                <a:lnTo>
                  <a:pt x="1391009" y="1259496"/>
                </a:lnTo>
                <a:lnTo>
                  <a:pt x="0" y="125949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485794" y="1228524"/>
            <a:ext cx="939369" cy="850556"/>
          </a:xfrm>
          <a:custGeom>
            <a:avLst/>
            <a:gdLst/>
            <a:ahLst/>
            <a:cxnLst/>
            <a:rect r="r" b="b" t="t" l="l"/>
            <a:pathLst>
              <a:path h="850556" w="939369">
                <a:moveTo>
                  <a:pt x="0" y="0"/>
                </a:moveTo>
                <a:lnTo>
                  <a:pt x="939369" y="0"/>
                </a:lnTo>
                <a:lnTo>
                  <a:pt x="939369" y="850556"/>
                </a:lnTo>
                <a:lnTo>
                  <a:pt x="0" y="8505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5086275" y="8424505"/>
            <a:ext cx="1391009" cy="1259496"/>
          </a:xfrm>
          <a:custGeom>
            <a:avLst/>
            <a:gdLst/>
            <a:ahLst/>
            <a:cxnLst/>
            <a:rect r="r" b="b" t="t" l="l"/>
            <a:pathLst>
              <a:path h="1259496" w="1391009">
                <a:moveTo>
                  <a:pt x="0" y="0"/>
                </a:moveTo>
                <a:lnTo>
                  <a:pt x="1391009" y="0"/>
                </a:lnTo>
                <a:lnTo>
                  <a:pt x="1391009" y="1259496"/>
                </a:lnTo>
                <a:lnTo>
                  <a:pt x="0" y="125949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7131621" y="7999227"/>
            <a:ext cx="939369" cy="850556"/>
          </a:xfrm>
          <a:custGeom>
            <a:avLst/>
            <a:gdLst/>
            <a:ahLst/>
            <a:cxnLst/>
            <a:rect r="r" b="b" t="t" l="l"/>
            <a:pathLst>
              <a:path h="850556" w="939369">
                <a:moveTo>
                  <a:pt x="0" y="0"/>
                </a:moveTo>
                <a:lnTo>
                  <a:pt x="939369" y="0"/>
                </a:lnTo>
                <a:lnTo>
                  <a:pt x="939369" y="850556"/>
                </a:lnTo>
                <a:lnTo>
                  <a:pt x="0" y="8505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-1453395">
            <a:off x="2198828" y="6886215"/>
            <a:ext cx="344192" cy="344192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1347930">
            <a:off x="16879381" y="3173992"/>
            <a:ext cx="871018" cy="1850913"/>
          </a:xfrm>
          <a:custGeom>
            <a:avLst/>
            <a:gdLst/>
            <a:ahLst/>
            <a:cxnLst/>
            <a:rect r="r" b="b" t="t" l="l"/>
            <a:pathLst>
              <a:path h="1850913" w="871018">
                <a:moveTo>
                  <a:pt x="0" y="0"/>
                </a:moveTo>
                <a:lnTo>
                  <a:pt x="871017" y="0"/>
                </a:lnTo>
                <a:lnTo>
                  <a:pt x="871017" y="1850913"/>
                </a:lnTo>
                <a:lnTo>
                  <a:pt x="0" y="185091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-1495598">
            <a:off x="15854207" y="-676247"/>
            <a:ext cx="1913979" cy="4067205"/>
          </a:xfrm>
          <a:custGeom>
            <a:avLst/>
            <a:gdLst/>
            <a:ahLst/>
            <a:cxnLst/>
            <a:rect r="r" b="b" t="t" l="l"/>
            <a:pathLst>
              <a:path h="4067205" w="1913979">
                <a:moveTo>
                  <a:pt x="0" y="0"/>
                </a:moveTo>
                <a:lnTo>
                  <a:pt x="1913979" y="0"/>
                </a:lnTo>
                <a:lnTo>
                  <a:pt x="1913979" y="4067205"/>
                </a:lnTo>
                <a:lnTo>
                  <a:pt x="0" y="406720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2552638" y="1365785"/>
            <a:ext cx="13308128" cy="9360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20"/>
              </a:lnSpc>
            </a:pPr>
            <a:r>
              <a:rPr lang="en-US" sz="6920">
                <a:solidFill>
                  <a:srgbClr val="9D7D6E"/>
                </a:solidFill>
                <a:latin typeface="Lazydog"/>
                <a:ea typeface="Lazydog"/>
                <a:cs typeface="Lazydog"/>
                <a:sym typeface="Lazydog"/>
              </a:rPr>
              <a:t>Jarak 2 garis Sejajar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3580595" y="7906871"/>
            <a:ext cx="640800" cy="539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99"/>
              </a:lnSpc>
            </a:pPr>
            <a:r>
              <a:rPr lang="en-US" sz="3999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A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7047553" y="7906871"/>
            <a:ext cx="640800" cy="539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99"/>
              </a:lnSpc>
            </a:pPr>
            <a:r>
              <a:rPr lang="en-US" sz="3999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B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8439310" y="6330608"/>
            <a:ext cx="640800" cy="539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99"/>
              </a:lnSpc>
            </a:pPr>
            <a:r>
              <a:rPr lang="en-US" sz="3999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C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4440413" y="6330608"/>
            <a:ext cx="640800" cy="539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99"/>
              </a:lnSpc>
            </a:pPr>
            <a:r>
              <a:rPr lang="en-US" sz="3999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D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3364970" y="4263296"/>
            <a:ext cx="640800" cy="539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99"/>
              </a:lnSpc>
            </a:pPr>
            <a:r>
              <a:rPr lang="en-US" sz="3999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E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7338051" y="4263296"/>
            <a:ext cx="640800" cy="539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99"/>
              </a:lnSpc>
            </a:pPr>
            <a:r>
              <a:rPr lang="en-US" sz="3999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F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8275531" y="2692986"/>
            <a:ext cx="640800" cy="539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99"/>
              </a:lnSpc>
            </a:pPr>
            <a:r>
              <a:rPr lang="en-US" sz="3999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G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4698078" y="2692986"/>
            <a:ext cx="640800" cy="539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99"/>
              </a:lnSpc>
            </a:pPr>
            <a:r>
              <a:rPr lang="en-US" sz="3999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H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9481544" y="2402419"/>
            <a:ext cx="6637780" cy="469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500"/>
              </a:lnSpc>
            </a:pPr>
            <a:r>
              <a:rPr lang="en-US" sz="3500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Tentukan jarak ES1 ke CS6</a:t>
            </a:r>
          </a:p>
        </p:txBody>
      </p:sp>
      <p:sp>
        <p:nvSpPr>
          <p:cNvPr name="AutoShape 29" id="29"/>
          <p:cNvSpPr/>
          <p:nvPr/>
        </p:nvSpPr>
        <p:spPr>
          <a:xfrm>
            <a:off x="3841728" y="4406122"/>
            <a:ext cx="2212782" cy="2776931"/>
          </a:xfrm>
          <a:prstGeom prst="line">
            <a:avLst/>
          </a:prstGeom>
          <a:ln cap="flat" w="95250">
            <a:solidFill>
              <a:srgbClr val="889D6F"/>
            </a:solidFill>
            <a:prstDash val="lgDash"/>
            <a:headEnd type="none" len="sm" w="sm"/>
            <a:tailEnd type="none" len="sm" w="sm"/>
          </a:ln>
        </p:spPr>
      </p:sp>
      <p:sp>
        <p:nvSpPr>
          <p:cNvPr name="AutoShape 30" id="30"/>
          <p:cNvSpPr/>
          <p:nvPr/>
        </p:nvSpPr>
        <p:spPr>
          <a:xfrm>
            <a:off x="4952739" y="6658762"/>
            <a:ext cx="2233335" cy="1064905"/>
          </a:xfrm>
          <a:prstGeom prst="line">
            <a:avLst/>
          </a:prstGeom>
          <a:ln cap="flat" w="28575">
            <a:solidFill>
              <a:srgbClr val="9D7D6E"/>
            </a:solidFill>
            <a:prstDash val="lgDash"/>
            <a:headEnd type="none" len="sm" w="sm"/>
            <a:tailEnd type="none" len="sm" w="sm"/>
          </a:ln>
        </p:spPr>
      </p:sp>
      <p:sp>
        <p:nvSpPr>
          <p:cNvPr name="AutoShape 31" id="31"/>
          <p:cNvSpPr/>
          <p:nvPr/>
        </p:nvSpPr>
        <p:spPr>
          <a:xfrm flipH="true">
            <a:off x="3899470" y="6658762"/>
            <a:ext cx="4353644" cy="1047020"/>
          </a:xfrm>
          <a:prstGeom prst="line">
            <a:avLst/>
          </a:prstGeom>
          <a:ln cap="flat" w="28575">
            <a:solidFill>
              <a:srgbClr val="9D7D6E"/>
            </a:solidFill>
            <a:prstDash val="lgDash"/>
            <a:headEnd type="none" len="sm" w="sm"/>
            <a:tailEnd type="none" len="sm" w="sm"/>
          </a:ln>
        </p:spPr>
      </p:sp>
      <p:sp>
        <p:nvSpPr>
          <p:cNvPr name="AutoShape 32" id="32"/>
          <p:cNvSpPr/>
          <p:nvPr/>
        </p:nvSpPr>
        <p:spPr>
          <a:xfrm>
            <a:off x="6083066" y="3770722"/>
            <a:ext cx="2232817" cy="2828426"/>
          </a:xfrm>
          <a:prstGeom prst="line">
            <a:avLst/>
          </a:prstGeom>
          <a:ln cap="flat" w="95250">
            <a:solidFill>
              <a:srgbClr val="889D6F"/>
            </a:solidFill>
            <a:prstDash val="lgDash"/>
            <a:headEnd type="none" len="sm" w="sm"/>
            <a:tailEnd type="none" len="sm" w="sm"/>
          </a:ln>
        </p:spPr>
      </p:sp>
      <p:sp>
        <p:nvSpPr>
          <p:cNvPr name="AutoShape 33" id="33"/>
          <p:cNvSpPr/>
          <p:nvPr/>
        </p:nvSpPr>
        <p:spPr>
          <a:xfrm>
            <a:off x="4980253" y="3250139"/>
            <a:ext cx="2206665" cy="1047760"/>
          </a:xfrm>
          <a:prstGeom prst="line">
            <a:avLst/>
          </a:prstGeom>
          <a:ln cap="flat" w="28575">
            <a:solidFill>
              <a:srgbClr val="9D7D6E"/>
            </a:solidFill>
            <a:prstDash val="lgDash"/>
            <a:headEnd type="none" len="sm" w="sm"/>
            <a:tailEnd type="none" len="sm" w="sm"/>
          </a:ln>
        </p:spPr>
      </p:sp>
      <p:sp>
        <p:nvSpPr>
          <p:cNvPr name="AutoShape 34" id="34"/>
          <p:cNvSpPr/>
          <p:nvPr/>
        </p:nvSpPr>
        <p:spPr>
          <a:xfrm flipH="true">
            <a:off x="3898252" y="3264067"/>
            <a:ext cx="4309829" cy="1035590"/>
          </a:xfrm>
          <a:prstGeom prst="line">
            <a:avLst/>
          </a:prstGeom>
          <a:ln cap="flat" w="28575">
            <a:solidFill>
              <a:srgbClr val="9D7D6E"/>
            </a:solidFill>
            <a:prstDash val="lgDash"/>
            <a:headEnd type="none" len="sm" w="sm"/>
            <a:tailEnd type="none" len="sm" w="sm"/>
          </a:ln>
        </p:spPr>
      </p:sp>
      <p:sp>
        <p:nvSpPr>
          <p:cNvPr name="TextBox 35" id="35"/>
          <p:cNvSpPr txBox="true"/>
          <p:nvPr/>
        </p:nvSpPr>
        <p:spPr>
          <a:xfrm rot="0">
            <a:off x="5993295" y="3483357"/>
            <a:ext cx="229245" cy="2388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775"/>
              </a:lnSpc>
            </a:pPr>
            <a:r>
              <a:rPr lang="en-US" sz="1775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S1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5939888" y="7314440"/>
            <a:ext cx="282653" cy="2388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775"/>
              </a:lnSpc>
            </a:pPr>
            <a:r>
              <a:rPr lang="en-US" sz="1775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S6</a:t>
            </a:r>
          </a:p>
        </p:txBody>
      </p:sp>
      <p:sp>
        <p:nvSpPr>
          <p:cNvPr name="AutoShape 37" id="37"/>
          <p:cNvSpPr/>
          <p:nvPr/>
        </p:nvSpPr>
        <p:spPr>
          <a:xfrm flipH="true">
            <a:off x="6076292" y="3774019"/>
            <a:ext cx="7293" cy="3408253"/>
          </a:xfrm>
          <a:prstGeom prst="line">
            <a:avLst/>
          </a:prstGeom>
          <a:ln cap="flat" w="95250">
            <a:solidFill>
              <a:srgbClr val="004AAD"/>
            </a:solidFill>
            <a:prstDash val="lgDash"/>
            <a:headEnd type="none" len="sm" w="sm"/>
            <a:tailEnd type="none" len="sm" w="sm"/>
          </a:ln>
        </p:spPr>
      </p:sp>
      <p:sp>
        <p:nvSpPr>
          <p:cNvPr name="AutoShape 38" id="38"/>
          <p:cNvSpPr/>
          <p:nvPr/>
        </p:nvSpPr>
        <p:spPr>
          <a:xfrm flipH="true">
            <a:off x="6076292" y="6599148"/>
            <a:ext cx="2239591" cy="583124"/>
          </a:xfrm>
          <a:prstGeom prst="line">
            <a:avLst/>
          </a:prstGeom>
          <a:ln cap="flat" w="95250">
            <a:solidFill>
              <a:srgbClr val="004AAD"/>
            </a:solidFill>
            <a:prstDash val="lgDash"/>
            <a:headEnd type="none" len="sm" w="sm"/>
            <a:tailEnd type="none" len="sm" w="sm"/>
          </a:ln>
        </p:spPr>
      </p:sp>
      <p:sp>
        <p:nvSpPr>
          <p:cNvPr name="AutoShape 39" id="39"/>
          <p:cNvSpPr/>
          <p:nvPr/>
        </p:nvSpPr>
        <p:spPr>
          <a:xfrm flipH="true">
            <a:off x="6076292" y="5422418"/>
            <a:ext cx="1290061" cy="1759854"/>
          </a:xfrm>
          <a:prstGeom prst="line">
            <a:avLst/>
          </a:prstGeom>
          <a:ln cap="flat" w="95250">
            <a:solidFill>
              <a:srgbClr val="004AAD"/>
            </a:solidFill>
            <a:prstDash val="lgDash"/>
            <a:headEnd type="none" len="sm" w="sm"/>
            <a:tailEnd type="none" len="sm" w="sm"/>
          </a:ln>
        </p:spPr>
      </p:sp>
      <p:sp>
        <p:nvSpPr>
          <p:cNvPr name="TextBox 40" id="40"/>
          <p:cNvSpPr txBox="true"/>
          <p:nvPr/>
        </p:nvSpPr>
        <p:spPr>
          <a:xfrm rot="0">
            <a:off x="7452133" y="5229129"/>
            <a:ext cx="282653" cy="2388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775"/>
              </a:lnSpc>
            </a:pPr>
            <a:r>
              <a:rPr lang="en-US" sz="1775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O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9573555" y="3065105"/>
            <a:ext cx="3559998" cy="539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99"/>
              </a:lnSpc>
            </a:pPr>
            <a:r>
              <a:rPr lang="en-US" sz="3999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OS6 = 1/3AG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9573555" y="3655147"/>
            <a:ext cx="3559998" cy="5397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99"/>
              </a:lnSpc>
            </a:pPr>
            <a:r>
              <a:rPr lang="en-US" sz="3999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AG = √3 a</a:t>
            </a:r>
          </a:p>
        </p:txBody>
      </p:sp>
      <p:grpSp>
        <p:nvGrpSpPr>
          <p:cNvPr name="Group 43" id="43"/>
          <p:cNvGrpSpPr/>
          <p:nvPr/>
        </p:nvGrpSpPr>
        <p:grpSpPr>
          <a:xfrm rot="0">
            <a:off x="9168417" y="5200554"/>
            <a:ext cx="5917858" cy="4124537"/>
            <a:chOff x="0" y="0"/>
            <a:chExt cx="7890477" cy="5499383"/>
          </a:xfrm>
        </p:grpSpPr>
        <p:sp>
          <p:nvSpPr>
            <p:cNvPr name="AutoShape 44" id="44"/>
            <p:cNvSpPr/>
            <p:nvPr/>
          </p:nvSpPr>
          <p:spPr>
            <a:xfrm>
              <a:off x="3787398" y="706612"/>
              <a:ext cx="3153998" cy="3975172"/>
            </a:xfrm>
            <a:prstGeom prst="line">
              <a:avLst/>
            </a:prstGeom>
            <a:ln cap="flat" w="114300">
              <a:solidFill>
                <a:srgbClr val="889D6F"/>
              </a:solidFill>
              <a:prstDash val="lgDash"/>
              <a:headEnd type="none" len="sm" w="sm"/>
              <a:tailEnd type="none" len="sm" w="sm"/>
            </a:ln>
          </p:spPr>
        </p:sp>
        <p:sp>
          <p:nvSpPr>
            <p:cNvPr name="AutoShape 45" id="45"/>
            <p:cNvSpPr/>
            <p:nvPr/>
          </p:nvSpPr>
          <p:spPr>
            <a:xfrm>
              <a:off x="3779505" y="706612"/>
              <a:ext cx="0" cy="3975172"/>
            </a:xfrm>
            <a:prstGeom prst="line">
              <a:avLst/>
            </a:prstGeom>
            <a:ln cap="flat" w="114300">
              <a:solidFill>
                <a:srgbClr val="004AAD"/>
              </a:solidFill>
              <a:prstDash val="lgDash"/>
              <a:headEnd type="none" len="sm" w="sm"/>
              <a:tailEnd type="none" len="sm" w="sm"/>
            </a:ln>
          </p:spPr>
        </p:sp>
        <p:sp>
          <p:nvSpPr>
            <p:cNvPr name="AutoShape 46" id="46"/>
            <p:cNvSpPr/>
            <p:nvPr/>
          </p:nvSpPr>
          <p:spPr>
            <a:xfrm flipH="true">
              <a:off x="3727163" y="4681784"/>
              <a:ext cx="3214233" cy="0"/>
            </a:xfrm>
            <a:prstGeom prst="line">
              <a:avLst/>
            </a:prstGeom>
            <a:ln cap="flat" w="114300">
              <a:solidFill>
                <a:srgbClr val="004AAD"/>
              </a:solidFill>
              <a:prstDash val="lgDash"/>
              <a:headEnd type="none" len="sm" w="sm"/>
              <a:tailEnd type="none" len="sm" w="sm"/>
            </a:ln>
          </p:spPr>
        </p:sp>
        <p:sp>
          <p:nvSpPr>
            <p:cNvPr name="AutoShape 47" id="47"/>
            <p:cNvSpPr/>
            <p:nvPr/>
          </p:nvSpPr>
          <p:spPr>
            <a:xfrm flipH="true">
              <a:off x="3779505" y="3032910"/>
              <a:ext cx="1926557" cy="1648874"/>
            </a:xfrm>
            <a:prstGeom prst="line">
              <a:avLst/>
            </a:prstGeom>
            <a:ln cap="flat" w="114300">
              <a:solidFill>
                <a:srgbClr val="004AAD"/>
              </a:solidFill>
              <a:prstDash val="lgDash"/>
              <a:headEnd type="none" len="sm" w="sm"/>
              <a:tailEnd type="none" len="sm" w="sm"/>
            </a:ln>
          </p:spPr>
        </p:sp>
        <p:sp>
          <p:nvSpPr>
            <p:cNvPr name="TextBox 48" id="48"/>
            <p:cNvSpPr txBox="true"/>
            <p:nvPr/>
          </p:nvSpPr>
          <p:spPr>
            <a:xfrm rot="0">
              <a:off x="5757967" y="2536749"/>
              <a:ext cx="1018010" cy="8776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4765"/>
                </a:lnSpc>
              </a:pPr>
              <a:r>
                <a:rPr lang="en-US" sz="4765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O</a:t>
              </a:r>
            </a:p>
          </p:txBody>
        </p:sp>
        <p:sp>
          <p:nvSpPr>
            <p:cNvPr name="TextBox 49" id="49"/>
            <p:cNvSpPr txBox="true"/>
            <p:nvPr/>
          </p:nvSpPr>
          <p:spPr>
            <a:xfrm rot="0">
              <a:off x="3353830" y="66675"/>
              <a:ext cx="746666" cy="63993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495"/>
                </a:lnSpc>
              </a:pPr>
              <a:r>
                <a:rPr lang="en-US" sz="3495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S1</a:t>
              </a:r>
            </a:p>
          </p:txBody>
        </p:sp>
        <p:sp>
          <p:nvSpPr>
            <p:cNvPr name="TextBox 50" id="50"/>
            <p:cNvSpPr txBox="true"/>
            <p:nvPr/>
          </p:nvSpPr>
          <p:spPr>
            <a:xfrm rot="0">
              <a:off x="3353830" y="4859445"/>
              <a:ext cx="746666" cy="63993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495"/>
                </a:lnSpc>
              </a:pPr>
              <a:r>
                <a:rPr lang="en-US" sz="3495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S6</a:t>
              </a:r>
            </a:p>
          </p:txBody>
        </p:sp>
        <p:sp>
          <p:nvSpPr>
            <p:cNvPr name="TextBox 51" id="51"/>
            <p:cNvSpPr txBox="true"/>
            <p:nvPr/>
          </p:nvSpPr>
          <p:spPr>
            <a:xfrm rot="0">
              <a:off x="7089944" y="4494350"/>
              <a:ext cx="746666" cy="63993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495"/>
                </a:lnSpc>
              </a:pPr>
              <a:r>
                <a:rPr lang="en-US" sz="3495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C</a:t>
              </a:r>
            </a:p>
          </p:txBody>
        </p:sp>
        <p:grpSp>
          <p:nvGrpSpPr>
            <p:cNvPr name="Group 52" id="52"/>
            <p:cNvGrpSpPr/>
            <p:nvPr/>
          </p:nvGrpSpPr>
          <p:grpSpPr>
            <a:xfrm rot="0">
              <a:off x="499711" y="626477"/>
              <a:ext cx="6526733" cy="4114800"/>
              <a:chOff x="0" y="0"/>
              <a:chExt cx="1289231" cy="812800"/>
            </a:xfrm>
          </p:grpSpPr>
          <p:sp>
            <p:nvSpPr>
              <p:cNvPr name="Freeform 53" id="53"/>
              <p:cNvSpPr/>
              <p:nvPr/>
            </p:nvSpPr>
            <p:spPr>
              <a:xfrm flipH="false" flipV="false" rot="0">
                <a:off x="0" y="0"/>
                <a:ext cx="1289231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1289231">
                    <a:moveTo>
                      <a:pt x="0" y="0"/>
                    </a:moveTo>
                    <a:lnTo>
                      <a:pt x="1289231" y="0"/>
                    </a:lnTo>
                    <a:lnTo>
                      <a:pt x="1289231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95250" cap="sq">
                <a:solidFill>
                  <a:srgbClr val="9D7D6E"/>
                </a:solidFill>
                <a:prstDash val="solid"/>
                <a:miter/>
              </a:ln>
            </p:spPr>
          </p:sp>
          <p:sp>
            <p:nvSpPr>
              <p:cNvPr name="TextBox 54" id="54"/>
              <p:cNvSpPr txBox="true"/>
              <p:nvPr/>
            </p:nvSpPr>
            <p:spPr>
              <a:xfrm>
                <a:off x="0" y="-38100"/>
                <a:ext cx="1289231" cy="8509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55" id="55"/>
            <p:cNvSpPr txBox="true"/>
            <p:nvPr/>
          </p:nvSpPr>
          <p:spPr>
            <a:xfrm rot="0">
              <a:off x="0" y="4403669"/>
              <a:ext cx="854400" cy="7418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999"/>
                </a:lnSpc>
              </a:pPr>
              <a:r>
                <a:rPr lang="en-US" sz="3999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A</a:t>
              </a:r>
            </a:p>
          </p:txBody>
        </p:sp>
        <p:sp>
          <p:nvSpPr>
            <p:cNvPr name="TextBox 56" id="56"/>
            <p:cNvSpPr txBox="true"/>
            <p:nvPr/>
          </p:nvSpPr>
          <p:spPr>
            <a:xfrm rot="0">
              <a:off x="0" y="164619"/>
              <a:ext cx="854400" cy="7418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999"/>
                </a:lnSpc>
              </a:pPr>
              <a:r>
                <a:rPr lang="en-US" sz="3999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E</a:t>
              </a:r>
            </a:p>
          </p:txBody>
        </p:sp>
        <p:sp>
          <p:nvSpPr>
            <p:cNvPr name="TextBox 57" id="57"/>
            <p:cNvSpPr txBox="true"/>
            <p:nvPr/>
          </p:nvSpPr>
          <p:spPr>
            <a:xfrm rot="0">
              <a:off x="7036077" y="164619"/>
              <a:ext cx="854400" cy="7418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999"/>
                </a:lnSpc>
              </a:pPr>
              <a:r>
                <a:rPr lang="en-US" sz="3999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G</a:t>
              </a:r>
            </a:p>
          </p:txBody>
        </p:sp>
        <p:sp>
          <p:nvSpPr>
            <p:cNvPr name="AutoShape 58" id="58"/>
            <p:cNvSpPr/>
            <p:nvPr/>
          </p:nvSpPr>
          <p:spPr>
            <a:xfrm>
              <a:off x="564309" y="730584"/>
              <a:ext cx="3198768" cy="4010693"/>
            </a:xfrm>
            <a:prstGeom prst="line">
              <a:avLst/>
            </a:prstGeom>
            <a:ln cap="flat" w="114300">
              <a:solidFill>
                <a:srgbClr val="889D6F"/>
              </a:solidFill>
              <a:prstDash val="lgDash"/>
              <a:headEnd type="none" len="sm" w="sm"/>
              <a:tailEnd type="none" len="sm" w="sm"/>
            </a:ln>
          </p:spPr>
        </p:sp>
        <p:sp>
          <p:nvSpPr>
            <p:cNvPr name="AutoShape 59" id="59"/>
            <p:cNvSpPr/>
            <p:nvPr/>
          </p:nvSpPr>
          <p:spPr>
            <a:xfrm flipH="true">
              <a:off x="562552" y="744242"/>
              <a:ext cx="6449692" cy="3911724"/>
            </a:xfrm>
            <a:prstGeom prst="line">
              <a:avLst/>
            </a:prstGeom>
            <a:ln cap="flat" w="114300">
              <a:solidFill>
                <a:srgbClr val="FF3131"/>
              </a:solidFill>
              <a:prstDash val="lgDash"/>
              <a:headEnd type="none" len="sm" w="sm"/>
              <a:tailEnd type="none" len="sm" w="sm"/>
            </a:ln>
          </p:spPr>
        </p:sp>
      </p:grpSp>
      <p:sp>
        <p:nvSpPr>
          <p:cNvPr name="TextBox 60" id="60"/>
          <p:cNvSpPr txBox="true"/>
          <p:nvPr/>
        </p:nvSpPr>
        <p:spPr>
          <a:xfrm rot="0">
            <a:off x="9481544" y="4309197"/>
            <a:ext cx="6637780" cy="539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99"/>
              </a:lnSpc>
            </a:pPr>
            <a:r>
              <a:rPr lang="en-US" sz="3999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Jarak ES1 ke CS6 = √3/3 a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DE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919633">
            <a:off x="9058161" y="-1970802"/>
            <a:ext cx="7315200" cy="3138886"/>
          </a:xfrm>
          <a:custGeom>
            <a:avLst/>
            <a:gdLst/>
            <a:ahLst/>
            <a:cxnLst/>
            <a:rect r="r" b="b" t="t" l="l"/>
            <a:pathLst>
              <a:path h="3138886" w="7315200">
                <a:moveTo>
                  <a:pt x="0" y="0"/>
                </a:moveTo>
                <a:lnTo>
                  <a:pt x="7315200" y="0"/>
                </a:lnTo>
                <a:lnTo>
                  <a:pt x="7315200" y="3138886"/>
                </a:lnTo>
                <a:lnTo>
                  <a:pt x="0" y="31388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827416">
            <a:off x="2321286" y="8491762"/>
            <a:ext cx="7315200" cy="3138886"/>
          </a:xfrm>
          <a:custGeom>
            <a:avLst/>
            <a:gdLst/>
            <a:ahLst/>
            <a:cxnLst/>
            <a:rect r="r" b="b" t="t" l="l"/>
            <a:pathLst>
              <a:path h="3138886" w="7315200">
                <a:moveTo>
                  <a:pt x="0" y="0"/>
                </a:moveTo>
                <a:lnTo>
                  <a:pt x="7315200" y="0"/>
                </a:lnTo>
                <a:lnTo>
                  <a:pt x="7315200" y="3138886"/>
                </a:lnTo>
                <a:lnTo>
                  <a:pt x="0" y="31388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42761" y="681611"/>
            <a:ext cx="15602477" cy="8923777"/>
          </a:xfrm>
          <a:custGeom>
            <a:avLst/>
            <a:gdLst/>
            <a:ahLst/>
            <a:cxnLst/>
            <a:rect r="r" b="b" t="t" l="l"/>
            <a:pathLst>
              <a:path h="8923777" w="15602477">
                <a:moveTo>
                  <a:pt x="0" y="0"/>
                </a:moveTo>
                <a:lnTo>
                  <a:pt x="15602478" y="0"/>
                </a:lnTo>
                <a:lnTo>
                  <a:pt x="15602478" y="8923778"/>
                </a:lnTo>
                <a:lnTo>
                  <a:pt x="0" y="89237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678387">
            <a:off x="562706" y="728306"/>
            <a:ext cx="1403231" cy="1023083"/>
          </a:xfrm>
          <a:custGeom>
            <a:avLst/>
            <a:gdLst/>
            <a:ahLst/>
            <a:cxnLst/>
            <a:rect r="r" b="b" t="t" l="l"/>
            <a:pathLst>
              <a:path h="1023083" w="1403231">
                <a:moveTo>
                  <a:pt x="0" y="0"/>
                </a:moveTo>
                <a:lnTo>
                  <a:pt x="1403231" y="0"/>
                </a:lnTo>
                <a:lnTo>
                  <a:pt x="1403231" y="1023083"/>
                </a:lnTo>
                <a:lnTo>
                  <a:pt x="0" y="102308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621563" y="9116347"/>
            <a:ext cx="2662853" cy="1709068"/>
          </a:xfrm>
          <a:custGeom>
            <a:avLst/>
            <a:gdLst/>
            <a:ahLst/>
            <a:cxnLst/>
            <a:rect r="r" b="b" t="t" l="l"/>
            <a:pathLst>
              <a:path h="1709068" w="2662853">
                <a:moveTo>
                  <a:pt x="0" y="0"/>
                </a:moveTo>
                <a:lnTo>
                  <a:pt x="2662853" y="0"/>
                </a:lnTo>
                <a:lnTo>
                  <a:pt x="2662853" y="1709068"/>
                </a:lnTo>
                <a:lnTo>
                  <a:pt x="0" y="170906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true" rot="0">
            <a:off x="15746865" y="269139"/>
            <a:ext cx="3024870" cy="1941417"/>
          </a:xfrm>
          <a:custGeom>
            <a:avLst/>
            <a:gdLst/>
            <a:ahLst/>
            <a:cxnLst/>
            <a:rect r="r" b="b" t="t" l="l"/>
            <a:pathLst>
              <a:path h="1941417" w="3024870">
                <a:moveTo>
                  <a:pt x="3024870" y="1941417"/>
                </a:moveTo>
                <a:lnTo>
                  <a:pt x="0" y="1941417"/>
                </a:lnTo>
                <a:lnTo>
                  <a:pt x="0" y="0"/>
                </a:lnTo>
                <a:lnTo>
                  <a:pt x="3024870" y="0"/>
                </a:lnTo>
                <a:lnTo>
                  <a:pt x="3024870" y="1941417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926626" y="4404955"/>
            <a:ext cx="4127873" cy="5724787"/>
          </a:xfrm>
          <a:custGeom>
            <a:avLst/>
            <a:gdLst/>
            <a:ahLst/>
            <a:cxnLst/>
            <a:rect r="r" b="b" t="t" l="l"/>
            <a:pathLst>
              <a:path h="5724787" w="4127873">
                <a:moveTo>
                  <a:pt x="0" y="0"/>
                </a:moveTo>
                <a:lnTo>
                  <a:pt x="4127872" y="0"/>
                </a:lnTo>
                <a:lnTo>
                  <a:pt x="4127872" y="5724787"/>
                </a:lnTo>
                <a:lnTo>
                  <a:pt x="0" y="572478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-440788">
            <a:off x="15279261" y="6270421"/>
            <a:ext cx="686417" cy="433284"/>
            <a:chOff x="0" y="0"/>
            <a:chExt cx="180785" cy="11411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80785" cy="114116"/>
            </a:xfrm>
            <a:custGeom>
              <a:avLst/>
              <a:gdLst/>
              <a:ahLst/>
              <a:cxnLst/>
              <a:rect r="r" b="b" t="t" l="l"/>
              <a:pathLst>
                <a:path h="114116" w="180785">
                  <a:moveTo>
                    <a:pt x="0" y="0"/>
                  </a:moveTo>
                  <a:lnTo>
                    <a:pt x="180785" y="0"/>
                  </a:lnTo>
                  <a:lnTo>
                    <a:pt x="180785" y="114116"/>
                  </a:lnTo>
                  <a:lnTo>
                    <a:pt x="0" y="11411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180785" cy="1522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8900303" y="3834864"/>
            <a:ext cx="6846562" cy="469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500"/>
              </a:lnSpc>
            </a:pPr>
            <a:r>
              <a:rPr lang="en-US" sz="3500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Jarak garis AH ke bidang ACGE</a:t>
            </a:r>
          </a:p>
        </p:txBody>
      </p:sp>
      <p:sp>
        <p:nvSpPr>
          <p:cNvPr name="AutoShape 13" id="13"/>
          <p:cNvSpPr/>
          <p:nvPr/>
        </p:nvSpPr>
        <p:spPr>
          <a:xfrm flipV="true">
            <a:off x="3782812" y="3218895"/>
            <a:ext cx="4590713" cy="1108534"/>
          </a:xfrm>
          <a:prstGeom prst="line">
            <a:avLst/>
          </a:prstGeom>
          <a:ln cap="flat" w="38100">
            <a:solidFill>
              <a:srgbClr val="FCAF7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4" id="14"/>
          <p:cNvSpPr/>
          <p:nvPr/>
        </p:nvSpPr>
        <p:spPr>
          <a:xfrm flipV="true">
            <a:off x="3845550" y="3218895"/>
            <a:ext cx="1102119" cy="4554200"/>
          </a:xfrm>
          <a:prstGeom prst="line">
            <a:avLst/>
          </a:prstGeom>
          <a:ln cap="flat" w="38100">
            <a:solidFill>
              <a:srgbClr val="FFDE59"/>
            </a:solidFill>
            <a:prstDash val="sysDash"/>
            <a:headEnd type="none" len="sm" w="sm"/>
            <a:tailEnd type="none" len="sm" w="sm"/>
          </a:ln>
        </p:spPr>
      </p:sp>
      <p:grpSp>
        <p:nvGrpSpPr>
          <p:cNvPr name="Group 15" id="15"/>
          <p:cNvGrpSpPr/>
          <p:nvPr/>
        </p:nvGrpSpPr>
        <p:grpSpPr>
          <a:xfrm rot="0">
            <a:off x="3364970" y="2626311"/>
            <a:ext cx="5715139" cy="5820310"/>
            <a:chOff x="0" y="0"/>
            <a:chExt cx="7620186" cy="7760413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482479" y="683683"/>
              <a:ext cx="6232507" cy="6232507"/>
            </a:xfrm>
            <a:custGeom>
              <a:avLst/>
              <a:gdLst/>
              <a:ahLst/>
              <a:cxnLst/>
              <a:rect r="r" b="b" t="t" l="l"/>
              <a:pathLst>
                <a:path h="6232507" w="6232507">
                  <a:moveTo>
                    <a:pt x="0" y="0"/>
                  </a:moveTo>
                  <a:lnTo>
                    <a:pt x="6232507" y="0"/>
                  </a:lnTo>
                  <a:lnTo>
                    <a:pt x="6232507" y="6232507"/>
                  </a:lnTo>
                  <a:lnTo>
                    <a:pt x="0" y="62325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 rot="0">
              <a:off x="287500" y="7018521"/>
              <a:ext cx="854400" cy="7418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999"/>
                </a:lnSpc>
              </a:pPr>
              <a:r>
                <a:rPr lang="en-US" sz="3999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A</a:t>
              </a:r>
            </a:p>
          </p:txBody>
        </p:sp>
        <p:sp>
          <p:nvSpPr>
            <p:cNvPr name="TextBox 18" id="18"/>
            <p:cNvSpPr txBox="true"/>
            <p:nvPr/>
          </p:nvSpPr>
          <p:spPr>
            <a:xfrm rot="0">
              <a:off x="4910110" y="7018521"/>
              <a:ext cx="854400" cy="7418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999"/>
                </a:lnSpc>
              </a:pPr>
              <a:r>
                <a:rPr lang="en-US" sz="3999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B</a:t>
              </a:r>
            </a:p>
          </p:txBody>
        </p:sp>
        <p:sp>
          <p:nvSpPr>
            <p:cNvPr name="TextBox 19" id="19"/>
            <p:cNvSpPr txBox="true"/>
            <p:nvPr/>
          </p:nvSpPr>
          <p:spPr>
            <a:xfrm rot="0">
              <a:off x="6765786" y="4916837"/>
              <a:ext cx="854400" cy="7418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999"/>
                </a:lnSpc>
              </a:pPr>
              <a:r>
                <a:rPr lang="en-US" sz="3999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C</a:t>
              </a:r>
            </a:p>
          </p:txBody>
        </p:sp>
        <p:sp>
          <p:nvSpPr>
            <p:cNvPr name="TextBox 20" id="20"/>
            <p:cNvSpPr txBox="true"/>
            <p:nvPr/>
          </p:nvSpPr>
          <p:spPr>
            <a:xfrm rot="0">
              <a:off x="1433923" y="4916837"/>
              <a:ext cx="854400" cy="7418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999"/>
                </a:lnSpc>
              </a:pPr>
              <a:r>
                <a:rPr lang="en-US" sz="3999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D</a:t>
              </a:r>
            </a:p>
          </p:txBody>
        </p:sp>
        <p:sp>
          <p:nvSpPr>
            <p:cNvPr name="TextBox 21" id="21"/>
            <p:cNvSpPr txBox="true"/>
            <p:nvPr/>
          </p:nvSpPr>
          <p:spPr>
            <a:xfrm rot="0">
              <a:off x="0" y="2160421"/>
              <a:ext cx="854400" cy="7418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999"/>
                </a:lnSpc>
              </a:pPr>
              <a:r>
                <a:rPr lang="en-US" sz="3999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E</a:t>
              </a:r>
            </a:p>
          </p:txBody>
        </p:sp>
        <p:sp>
          <p:nvSpPr>
            <p:cNvPr name="TextBox 22" id="22"/>
            <p:cNvSpPr txBox="true"/>
            <p:nvPr/>
          </p:nvSpPr>
          <p:spPr>
            <a:xfrm rot="0">
              <a:off x="5297440" y="2160421"/>
              <a:ext cx="854400" cy="7418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999"/>
                </a:lnSpc>
              </a:pPr>
              <a:r>
                <a:rPr lang="en-US" sz="3999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F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6547414" y="66675"/>
              <a:ext cx="854400" cy="7418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999"/>
                </a:lnSpc>
              </a:pPr>
              <a:r>
                <a:rPr lang="en-US" sz="3999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G</a:t>
              </a:r>
            </a:p>
          </p:txBody>
        </p:sp>
        <p:sp>
          <p:nvSpPr>
            <p:cNvPr name="TextBox 24" id="24"/>
            <p:cNvSpPr txBox="true"/>
            <p:nvPr/>
          </p:nvSpPr>
          <p:spPr>
            <a:xfrm rot="0">
              <a:off x="1777477" y="66675"/>
              <a:ext cx="854400" cy="7418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999"/>
                </a:lnSpc>
              </a:pPr>
              <a:r>
                <a:rPr lang="en-US" sz="3999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H</a:t>
              </a:r>
            </a:p>
          </p:txBody>
        </p:sp>
      </p:grpSp>
      <p:sp>
        <p:nvSpPr>
          <p:cNvPr name="AutoShape 25" id="25"/>
          <p:cNvSpPr/>
          <p:nvPr/>
        </p:nvSpPr>
        <p:spPr>
          <a:xfrm flipV="true">
            <a:off x="3782812" y="6608148"/>
            <a:ext cx="4590713" cy="1107986"/>
          </a:xfrm>
          <a:prstGeom prst="line">
            <a:avLst/>
          </a:prstGeom>
          <a:ln cap="flat" w="38100">
            <a:solidFill>
              <a:srgbClr val="FCAF75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TextBox 26" id="26"/>
          <p:cNvSpPr txBox="true"/>
          <p:nvPr/>
        </p:nvSpPr>
        <p:spPr>
          <a:xfrm rot="0">
            <a:off x="3425288" y="1365785"/>
            <a:ext cx="11562827" cy="9360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20"/>
              </a:lnSpc>
            </a:pPr>
            <a:r>
              <a:rPr lang="en-US" sz="6920">
                <a:solidFill>
                  <a:srgbClr val="9D7D6E"/>
                </a:solidFill>
                <a:latin typeface="Lazydog"/>
                <a:ea typeface="Lazydog"/>
                <a:cs typeface="Lazydog"/>
                <a:sym typeface="Lazydog"/>
              </a:rPr>
              <a:t>proyeksi garis ke bidang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8900303" y="5200650"/>
            <a:ext cx="6846562" cy="908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500"/>
              </a:lnSpc>
            </a:pPr>
            <a:r>
              <a:rPr lang="en-US" sz="3500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A pada ACGE = A</a:t>
            </a:r>
          </a:p>
          <a:p>
            <a:pPr algn="just">
              <a:lnSpc>
                <a:spcPts val="3500"/>
              </a:lnSpc>
            </a:pPr>
            <a:r>
              <a:rPr lang="en-US" sz="3500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H pada ACGE = S6</a:t>
            </a:r>
          </a:p>
        </p:txBody>
      </p:sp>
      <p:grpSp>
        <p:nvGrpSpPr>
          <p:cNvPr name="Group 28" id="28"/>
          <p:cNvGrpSpPr/>
          <p:nvPr/>
        </p:nvGrpSpPr>
        <p:grpSpPr>
          <a:xfrm rot="0">
            <a:off x="8900303" y="6745813"/>
            <a:ext cx="6846562" cy="666322"/>
            <a:chOff x="0" y="0"/>
            <a:chExt cx="9128750" cy="88843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5482098" y="0"/>
              <a:ext cx="1242114" cy="731295"/>
            </a:xfrm>
            <a:custGeom>
              <a:avLst/>
              <a:gdLst/>
              <a:ahLst/>
              <a:cxnLst/>
              <a:rect r="r" b="b" t="t" l="l"/>
              <a:pathLst>
                <a:path h="731295" w="1242114">
                  <a:moveTo>
                    <a:pt x="0" y="0"/>
                  </a:moveTo>
                  <a:lnTo>
                    <a:pt x="1242114" y="0"/>
                  </a:lnTo>
                  <a:lnTo>
                    <a:pt x="1242114" y="731295"/>
                  </a:lnTo>
                  <a:lnTo>
                    <a:pt x="0" y="7312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30" id="30"/>
            <p:cNvSpPr txBox="true"/>
            <p:nvPr/>
          </p:nvSpPr>
          <p:spPr>
            <a:xfrm rot="0">
              <a:off x="0" y="242846"/>
              <a:ext cx="9128750" cy="6455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500"/>
                </a:lnSpc>
              </a:pPr>
              <a:r>
                <a:rPr lang="en-US" sz="3500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panjang AS6 = 1/2 a   6 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DE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42761" y="681611"/>
            <a:ext cx="15602477" cy="8923777"/>
          </a:xfrm>
          <a:custGeom>
            <a:avLst/>
            <a:gdLst/>
            <a:ahLst/>
            <a:cxnLst/>
            <a:rect r="r" b="b" t="t" l="l"/>
            <a:pathLst>
              <a:path h="8923777" w="15602477">
                <a:moveTo>
                  <a:pt x="0" y="0"/>
                </a:moveTo>
                <a:lnTo>
                  <a:pt x="15602478" y="0"/>
                </a:lnTo>
                <a:lnTo>
                  <a:pt x="15602478" y="8923778"/>
                </a:lnTo>
                <a:lnTo>
                  <a:pt x="0" y="89237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769999">
            <a:off x="12513879" y="8458451"/>
            <a:ext cx="7315200" cy="3138886"/>
          </a:xfrm>
          <a:custGeom>
            <a:avLst/>
            <a:gdLst/>
            <a:ahLst/>
            <a:cxnLst/>
            <a:rect r="r" b="b" t="t" l="l"/>
            <a:pathLst>
              <a:path h="3138886" w="7315200">
                <a:moveTo>
                  <a:pt x="0" y="0"/>
                </a:moveTo>
                <a:lnTo>
                  <a:pt x="7315200" y="0"/>
                </a:lnTo>
                <a:lnTo>
                  <a:pt x="7315200" y="3138886"/>
                </a:lnTo>
                <a:lnTo>
                  <a:pt x="0" y="31388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2325842">
            <a:off x="-2570693" y="-867592"/>
            <a:ext cx="7315200" cy="3138886"/>
          </a:xfrm>
          <a:custGeom>
            <a:avLst/>
            <a:gdLst/>
            <a:ahLst/>
            <a:cxnLst/>
            <a:rect r="r" b="b" t="t" l="l"/>
            <a:pathLst>
              <a:path h="3138886" w="7315200">
                <a:moveTo>
                  <a:pt x="0" y="0"/>
                </a:moveTo>
                <a:lnTo>
                  <a:pt x="7315200" y="0"/>
                </a:lnTo>
                <a:lnTo>
                  <a:pt x="7315200" y="3138885"/>
                </a:lnTo>
                <a:lnTo>
                  <a:pt x="0" y="31388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719115">
            <a:off x="-1440569" y="7496095"/>
            <a:ext cx="5054951" cy="4218586"/>
          </a:xfrm>
          <a:custGeom>
            <a:avLst/>
            <a:gdLst/>
            <a:ahLst/>
            <a:cxnLst/>
            <a:rect r="r" b="b" t="t" l="l"/>
            <a:pathLst>
              <a:path h="4218586" w="5054951">
                <a:moveTo>
                  <a:pt x="0" y="0"/>
                </a:moveTo>
                <a:lnTo>
                  <a:pt x="5054951" y="0"/>
                </a:lnTo>
                <a:lnTo>
                  <a:pt x="5054951" y="4218587"/>
                </a:lnTo>
                <a:lnTo>
                  <a:pt x="0" y="421858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true" rot="890401">
            <a:off x="14165904" y="-608217"/>
            <a:ext cx="4622760" cy="5865196"/>
          </a:xfrm>
          <a:custGeom>
            <a:avLst/>
            <a:gdLst/>
            <a:ahLst/>
            <a:cxnLst/>
            <a:rect r="r" b="b" t="t" l="l"/>
            <a:pathLst>
              <a:path h="5865196" w="4622760">
                <a:moveTo>
                  <a:pt x="0" y="5865196"/>
                </a:moveTo>
                <a:lnTo>
                  <a:pt x="4622760" y="5865196"/>
                </a:lnTo>
                <a:lnTo>
                  <a:pt x="4622760" y="0"/>
                </a:lnTo>
                <a:lnTo>
                  <a:pt x="0" y="0"/>
                </a:lnTo>
                <a:lnTo>
                  <a:pt x="0" y="5865196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890401">
            <a:off x="16255353" y="604999"/>
            <a:ext cx="788448" cy="788448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890401">
            <a:off x="17370276" y="900407"/>
            <a:ext cx="788448" cy="788448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true" flipV="false" rot="0">
            <a:off x="162058" y="1719239"/>
            <a:ext cx="1263105" cy="1210285"/>
          </a:xfrm>
          <a:custGeom>
            <a:avLst/>
            <a:gdLst/>
            <a:ahLst/>
            <a:cxnLst/>
            <a:rect r="r" b="b" t="t" l="l"/>
            <a:pathLst>
              <a:path h="1210285" w="1263105">
                <a:moveTo>
                  <a:pt x="1263105" y="0"/>
                </a:moveTo>
                <a:lnTo>
                  <a:pt x="0" y="0"/>
                </a:lnTo>
                <a:lnTo>
                  <a:pt x="0" y="1210285"/>
                </a:lnTo>
                <a:lnTo>
                  <a:pt x="1263105" y="1210285"/>
                </a:lnTo>
                <a:lnTo>
                  <a:pt x="1263105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true" flipV="false" rot="0">
            <a:off x="16477284" y="8026571"/>
            <a:ext cx="1145110" cy="1030599"/>
          </a:xfrm>
          <a:custGeom>
            <a:avLst/>
            <a:gdLst/>
            <a:ahLst/>
            <a:cxnLst/>
            <a:rect r="r" b="b" t="t" l="l"/>
            <a:pathLst>
              <a:path h="1030599" w="1145110">
                <a:moveTo>
                  <a:pt x="1145110" y="0"/>
                </a:moveTo>
                <a:lnTo>
                  <a:pt x="0" y="0"/>
                </a:lnTo>
                <a:lnTo>
                  <a:pt x="0" y="1030599"/>
                </a:lnTo>
                <a:lnTo>
                  <a:pt x="1145110" y="1030599"/>
                </a:lnTo>
                <a:lnTo>
                  <a:pt x="114511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3425288" y="1365785"/>
            <a:ext cx="11562827" cy="9360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20"/>
              </a:lnSpc>
            </a:pPr>
            <a:r>
              <a:rPr lang="en-US" sz="6920">
                <a:solidFill>
                  <a:srgbClr val="9D7D6E"/>
                </a:solidFill>
                <a:latin typeface="Lazydog"/>
                <a:ea typeface="Lazydog"/>
                <a:cs typeface="Lazydog"/>
                <a:sym typeface="Lazydog"/>
              </a:rPr>
              <a:t>proyeksi garis ke garis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3364970" y="2626311"/>
            <a:ext cx="5715139" cy="5820310"/>
            <a:chOff x="0" y="0"/>
            <a:chExt cx="7620186" cy="7760413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482479" y="683683"/>
              <a:ext cx="6232507" cy="6232507"/>
            </a:xfrm>
            <a:custGeom>
              <a:avLst/>
              <a:gdLst/>
              <a:ahLst/>
              <a:cxnLst/>
              <a:rect r="r" b="b" t="t" l="l"/>
              <a:pathLst>
                <a:path h="6232507" w="6232507">
                  <a:moveTo>
                    <a:pt x="0" y="0"/>
                  </a:moveTo>
                  <a:lnTo>
                    <a:pt x="6232507" y="0"/>
                  </a:lnTo>
                  <a:lnTo>
                    <a:pt x="6232507" y="6232507"/>
                  </a:lnTo>
                  <a:lnTo>
                    <a:pt x="0" y="62325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 rot="0">
              <a:off x="287500" y="7018521"/>
              <a:ext cx="854400" cy="7418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999"/>
                </a:lnSpc>
              </a:pPr>
              <a:r>
                <a:rPr lang="en-US" sz="3999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A</a:t>
              </a:r>
            </a:p>
          </p:txBody>
        </p:sp>
        <p:sp>
          <p:nvSpPr>
            <p:cNvPr name="TextBox 19" id="19"/>
            <p:cNvSpPr txBox="true"/>
            <p:nvPr/>
          </p:nvSpPr>
          <p:spPr>
            <a:xfrm rot="0">
              <a:off x="4910110" y="7018521"/>
              <a:ext cx="854400" cy="7418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999"/>
                </a:lnSpc>
              </a:pPr>
              <a:r>
                <a:rPr lang="en-US" sz="3999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B</a:t>
              </a:r>
            </a:p>
          </p:txBody>
        </p:sp>
        <p:sp>
          <p:nvSpPr>
            <p:cNvPr name="TextBox 20" id="20"/>
            <p:cNvSpPr txBox="true"/>
            <p:nvPr/>
          </p:nvSpPr>
          <p:spPr>
            <a:xfrm rot="0">
              <a:off x="6765786" y="4916837"/>
              <a:ext cx="854400" cy="7418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999"/>
                </a:lnSpc>
              </a:pPr>
              <a:r>
                <a:rPr lang="en-US" sz="3999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C</a:t>
              </a:r>
            </a:p>
          </p:txBody>
        </p:sp>
        <p:sp>
          <p:nvSpPr>
            <p:cNvPr name="TextBox 21" id="21"/>
            <p:cNvSpPr txBox="true"/>
            <p:nvPr/>
          </p:nvSpPr>
          <p:spPr>
            <a:xfrm rot="0">
              <a:off x="1433923" y="4916837"/>
              <a:ext cx="854400" cy="7418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999"/>
                </a:lnSpc>
              </a:pPr>
              <a:r>
                <a:rPr lang="en-US" sz="3999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D</a:t>
              </a:r>
            </a:p>
          </p:txBody>
        </p:sp>
        <p:sp>
          <p:nvSpPr>
            <p:cNvPr name="TextBox 22" id="22"/>
            <p:cNvSpPr txBox="true"/>
            <p:nvPr/>
          </p:nvSpPr>
          <p:spPr>
            <a:xfrm rot="0">
              <a:off x="0" y="2160421"/>
              <a:ext cx="854400" cy="7418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999"/>
                </a:lnSpc>
              </a:pPr>
              <a:r>
                <a:rPr lang="en-US" sz="3999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E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5297440" y="2160421"/>
              <a:ext cx="854400" cy="7418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999"/>
                </a:lnSpc>
              </a:pPr>
              <a:r>
                <a:rPr lang="en-US" sz="3999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F</a:t>
              </a:r>
            </a:p>
          </p:txBody>
        </p:sp>
        <p:sp>
          <p:nvSpPr>
            <p:cNvPr name="TextBox 24" id="24"/>
            <p:cNvSpPr txBox="true"/>
            <p:nvPr/>
          </p:nvSpPr>
          <p:spPr>
            <a:xfrm rot="0">
              <a:off x="6547414" y="66675"/>
              <a:ext cx="854400" cy="7418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999"/>
                </a:lnSpc>
              </a:pPr>
              <a:r>
                <a:rPr lang="en-US" sz="3999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G</a:t>
              </a:r>
            </a:p>
          </p:txBody>
        </p:sp>
        <p:sp>
          <p:nvSpPr>
            <p:cNvPr name="TextBox 25" id="25"/>
            <p:cNvSpPr txBox="true"/>
            <p:nvPr/>
          </p:nvSpPr>
          <p:spPr>
            <a:xfrm rot="0">
              <a:off x="1777477" y="66675"/>
              <a:ext cx="854400" cy="7418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999"/>
                </a:lnSpc>
              </a:pPr>
              <a:r>
                <a:rPr lang="en-US" sz="3999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H</a:t>
              </a:r>
            </a:p>
          </p:txBody>
        </p:sp>
      </p:grpSp>
      <p:sp>
        <p:nvSpPr>
          <p:cNvPr name="TextBox 26" id="26"/>
          <p:cNvSpPr txBox="true"/>
          <p:nvPr/>
        </p:nvSpPr>
        <p:spPr>
          <a:xfrm rot="0">
            <a:off x="9144000" y="2723148"/>
            <a:ext cx="4991844" cy="469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500"/>
              </a:lnSpc>
            </a:pPr>
            <a:r>
              <a:rPr lang="en-US" sz="3500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Jarak AP dengan OG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4929319" y="7976721"/>
            <a:ext cx="4991844" cy="469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500"/>
              </a:lnSpc>
            </a:pPr>
            <a:r>
              <a:rPr lang="en-US" sz="3500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6 cm</a:t>
            </a:r>
          </a:p>
        </p:txBody>
      </p:sp>
      <p:sp>
        <p:nvSpPr>
          <p:cNvPr name="AutoShape 28" id="28"/>
          <p:cNvSpPr/>
          <p:nvPr/>
        </p:nvSpPr>
        <p:spPr>
          <a:xfrm flipV="true">
            <a:off x="3736718" y="6577502"/>
            <a:ext cx="4478750" cy="1185306"/>
          </a:xfrm>
          <a:prstGeom prst="line">
            <a:avLst/>
          </a:prstGeom>
          <a:ln cap="flat" w="38100">
            <a:solidFill>
              <a:srgbClr val="FFBD59"/>
            </a:solidFill>
            <a:prstDash val="sysDash"/>
            <a:headEnd type="none" len="sm" w="sm"/>
            <a:tailEnd type="none" len="sm" w="sm"/>
          </a:ln>
        </p:spPr>
      </p:sp>
      <p:grpSp>
        <p:nvGrpSpPr>
          <p:cNvPr name="Group 29" id="29"/>
          <p:cNvGrpSpPr/>
          <p:nvPr/>
        </p:nvGrpSpPr>
        <p:grpSpPr>
          <a:xfrm rot="0">
            <a:off x="9517966" y="4208105"/>
            <a:ext cx="4617878" cy="3086100"/>
            <a:chOff x="0" y="0"/>
            <a:chExt cx="1216231" cy="81280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1216231" cy="812800"/>
            </a:xfrm>
            <a:custGeom>
              <a:avLst/>
              <a:gdLst/>
              <a:ahLst/>
              <a:cxnLst/>
              <a:rect r="r" b="b" t="t" l="l"/>
              <a:pathLst>
                <a:path h="812800" w="1216231">
                  <a:moveTo>
                    <a:pt x="0" y="0"/>
                  </a:moveTo>
                  <a:lnTo>
                    <a:pt x="1216231" y="0"/>
                  </a:lnTo>
                  <a:lnTo>
                    <a:pt x="1216231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sq">
              <a:solidFill>
                <a:srgbClr val="9D7D6E"/>
              </a:solidFill>
              <a:prstDash val="solid"/>
              <a:miter/>
            </a:ln>
          </p:spPr>
        </p:sp>
        <p:sp>
          <p:nvSpPr>
            <p:cNvPr name="TextBox 31" id="31"/>
            <p:cNvSpPr txBox="true"/>
            <p:nvPr/>
          </p:nvSpPr>
          <p:spPr>
            <a:xfrm>
              <a:off x="0" y="-38100"/>
              <a:ext cx="1216231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32" id="32"/>
          <p:cNvSpPr txBox="true"/>
          <p:nvPr/>
        </p:nvSpPr>
        <p:spPr>
          <a:xfrm rot="0">
            <a:off x="9330983" y="3745771"/>
            <a:ext cx="4991844" cy="469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500"/>
              </a:lnSpc>
            </a:pPr>
            <a:r>
              <a:rPr lang="en-US" sz="3500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E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4135844" y="3738205"/>
            <a:ext cx="4991844" cy="469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500"/>
              </a:lnSpc>
            </a:pPr>
            <a:r>
              <a:rPr lang="en-US" sz="3500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G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4312362" y="5593616"/>
            <a:ext cx="1640924" cy="469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500"/>
              </a:lnSpc>
            </a:pPr>
            <a:r>
              <a:rPr lang="en-US" sz="3500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6 cm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9206701" y="7400513"/>
            <a:ext cx="4991844" cy="469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500"/>
              </a:lnSpc>
            </a:pPr>
            <a:r>
              <a:rPr lang="en-US" sz="3500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A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1639922" y="7454013"/>
            <a:ext cx="4991844" cy="469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500"/>
              </a:lnSpc>
            </a:pPr>
            <a:r>
              <a:rPr lang="en-US" sz="3500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O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13981362" y="7454013"/>
            <a:ext cx="4991844" cy="469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500"/>
              </a:lnSpc>
            </a:pPr>
            <a:r>
              <a:rPr lang="en-US" sz="3500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C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11639922" y="3690580"/>
            <a:ext cx="4991844" cy="469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500"/>
              </a:lnSpc>
            </a:pPr>
            <a:r>
              <a:rPr lang="en-US" sz="3500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P</a:t>
            </a:r>
          </a:p>
        </p:txBody>
      </p:sp>
      <p:sp>
        <p:nvSpPr>
          <p:cNvPr name="AutoShape 39" id="39"/>
          <p:cNvSpPr/>
          <p:nvPr/>
        </p:nvSpPr>
        <p:spPr>
          <a:xfrm>
            <a:off x="4928200" y="6577502"/>
            <a:ext cx="2135597" cy="1119928"/>
          </a:xfrm>
          <a:prstGeom prst="line">
            <a:avLst/>
          </a:prstGeom>
          <a:ln cap="flat" w="38100">
            <a:solidFill>
              <a:srgbClr val="FFBD59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40" id="40"/>
          <p:cNvSpPr/>
          <p:nvPr/>
        </p:nvSpPr>
        <p:spPr>
          <a:xfrm flipV="true">
            <a:off x="3745037" y="3193049"/>
            <a:ext cx="4470431" cy="1204294"/>
          </a:xfrm>
          <a:prstGeom prst="line">
            <a:avLst/>
          </a:prstGeom>
          <a:ln cap="flat" w="38100">
            <a:solidFill>
              <a:srgbClr val="FFBD5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1" id="41"/>
          <p:cNvSpPr/>
          <p:nvPr/>
        </p:nvSpPr>
        <p:spPr>
          <a:xfrm>
            <a:off x="4937490" y="3181210"/>
            <a:ext cx="2126308" cy="1136613"/>
          </a:xfrm>
          <a:prstGeom prst="line">
            <a:avLst/>
          </a:prstGeom>
          <a:ln cap="flat" w="38100">
            <a:solidFill>
              <a:srgbClr val="FFBD5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2" id="42"/>
          <p:cNvSpPr/>
          <p:nvPr/>
        </p:nvSpPr>
        <p:spPr>
          <a:xfrm flipV="true">
            <a:off x="3757786" y="3795195"/>
            <a:ext cx="2222466" cy="3953458"/>
          </a:xfrm>
          <a:prstGeom prst="line">
            <a:avLst/>
          </a:prstGeom>
          <a:ln cap="flat" w="38100">
            <a:solidFill>
              <a:srgbClr val="889D6F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TextBox 43" id="43"/>
          <p:cNvSpPr txBox="true"/>
          <p:nvPr/>
        </p:nvSpPr>
        <p:spPr>
          <a:xfrm rot="0">
            <a:off x="5980252" y="3325295"/>
            <a:ext cx="4991844" cy="469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500"/>
              </a:lnSpc>
            </a:pPr>
            <a:r>
              <a:rPr lang="en-US" sz="3500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P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5719545" y="7227530"/>
            <a:ext cx="4991844" cy="469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500"/>
              </a:lnSpc>
            </a:pPr>
            <a:r>
              <a:rPr lang="en-US" sz="3500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O</a:t>
            </a:r>
          </a:p>
        </p:txBody>
      </p:sp>
      <p:sp>
        <p:nvSpPr>
          <p:cNvPr name="AutoShape 45" id="45"/>
          <p:cNvSpPr/>
          <p:nvPr/>
        </p:nvSpPr>
        <p:spPr>
          <a:xfrm flipV="true">
            <a:off x="5929763" y="3220719"/>
            <a:ext cx="2392960" cy="3944563"/>
          </a:xfrm>
          <a:prstGeom prst="line">
            <a:avLst/>
          </a:prstGeom>
          <a:ln cap="flat" w="38100">
            <a:solidFill>
              <a:srgbClr val="889D6F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46" id="46"/>
          <p:cNvSpPr/>
          <p:nvPr/>
        </p:nvSpPr>
        <p:spPr>
          <a:xfrm>
            <a:off x="5225625" y="5224105"/>
            <a:ext cx="1430400" cy="790575"/>
          </a:xfrm>
          <a:prstGeom prst="line">
            <a:avLst/>
          </a:prstGeom>
          <a:ln cap="flat" w="38100">
            <a:solidFill>
              <a:srgbClr val="FF3131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7" id="47"/>
          <p:cNvSpPr/>
          <p:nvPr/>
        </p:nvSpPr>
        <p:spPr>
          <a:xfrm>
            <a:off x="5530529" y="4581349"/>
            <a:ext cx="1533268" cy="906281"/>
          </a:xfrm>
          <a:prstGeom prst="line">
            <a:avLst/>
          </a:prstGeom>
          <a:ln cap="flat" w="38100">
            <a:solidFill>
              <a:srgbClr val="FF3131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8" id="48"/>
          <p:cNvSpPr/>
          <p:nvPr/>
        </p:nvSpPr>
        <p:spPr>
          <a:xfrm flipV="true">
            <a:off x="9591690" y="4208105"/>
            <a:ext cx="2235215" cy="3067706"/>
          </a:xfrm>
          <a:prstGeom prst="line">
            <a:avLst/>
          </a:prstGeom>
          <a:ln cap="flat" w="38100">
            <a:solidFill>
              <a:srgbClr val="889D6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9" id="49"/>
          <p:cNvSpPr/>
          <p:nvPr/>
        </p:nvSpPr>
        <p:spPr>
          <a:xfrm flipV="true">
            <a:off x="11842288" y="4249447"/>
            <a:ext cx="2235215" cy="3060140"/>
          </a:xfrm>
          <a:prstGeom prst="line">
            <a:avLst/>
          </a:prstGeom>
          <a:ln cap="flat" w="38100">
            <a:solidFill>
              <a:srgbClr val="889D6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50" id="50"/>
          <p:cNvSpPr/>
          <p:nvPr/>
        </p:nvSpPr>
        <p:spPr>
          <a:xfrm flipH="true" flipV="true">
            <a:off x="11807855" y="4237027"/>
            <a:ext cx="19050" cy="3057178"/>
          </a:xfrm>
          <a:prstGeom prst="line">
            <a:avLst/>
          </a:prstGeom>
          <a:ln cap="flat" w="38100">
            <a:solidFill>
              <a:srgbClr val="889D6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51" id="51"/>
          <p:cNvSpPr/>
          <p:nvPr/>
        </p:nvSpPr>
        <p:spPr>
          <a:xfrm>
            <a:off x="11746760" y="4175048"/>
            <a:ext cx="1745140" cy="1049057"/>
          </a:xfrm>
          <a:prstGeom prst="line">
            <a:avLst/>
          </a:prstGeom>
          <a:ln cap="flat" w="38100">
            <a:solidFill>
              <a:srgbClr val="889D6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52" id="52"/>
          <p:cNvSpPr txBox="true"/>
          <p:nvPr/>
        </p:nvSpPr>
        <p:spPr>
          <a:xfrm rot="0">
            <a:off x="12772656" y="4374974"/>
            <a:ext cx="4991844" cy="469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500"/>
              </a:lnSpc>
            </a:pPr>
            <a:r>
              <a:rPr lang="en-US" sz="3500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X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12836555" y="3779547"/>
            <a:ext cx="4991844" cy="469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500"/>
              </a:lnSpc>
            </a:pPr>
            <a:r>
              <a:rPr lang="en-US" sz="3500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3√2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13084205" y="5913080"/>
            <a:ext cx="4991844" cy="469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500"/>
              </a:lnSpc>
            </a:pPr>
            <a:r>
              <a:rPr lang="en-US" sz="3500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3√6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10340633" y="6319480"/>
            <a:ext cx="4991844" cy="469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500"/>
              </a:lnSpc>
            </a:pPr>
            <a:r>
              <a:rPr lang="en-US" sz="3500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=3√4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10926299" y="5544780"/>
            <a:ext cx="1640924" cy="469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500"/>
              </a:lnSpc>
            </a:pPr>
            <a:r>
              <a:rPr lang="en-US" sz="3500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6 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9320519" y="8665696"/>
            <a:ext cx="4991844" cy="469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500"/>
              </a:lnSpc>
            </a:pPr>
            <a:r>
              <a:rPr lang="en-US" sz="3500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Luas OPG= 2√3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6EF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769999">
            <a:off x="12513879" y="8458451"/>
            <a:ext cx="7315200" cy="3138886"/>
          </a:xfrm>
          <a:custGeom>
            <a:avLst/>
            <a:gdLst/>
            <a:ahLst/>
            <a:cxnLst/>
            <a:rect r="r" b="b" t="t" l="l"/>
            <a:pathLst>
              <a:path h="3138886" w="7315200">
                <a:moveTo>
                  <a:pt x="0" y="0"/>
                </a:moveTo>
                <a:lnTo>
                  <a:pt x="7315200" y="0"/>
                </a:lnTo>
                <a:lnTo>
                  <a:pt x="7315200" y="3138886"/>
                </a:lnTo>
                <a:lnTo>
                  <a:pt x="0" y="31388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342761" y="681611"/>
            <a:ext cx="15602477" cy="8923777"/>
          </a:xfrm>
          <a:custGeom>
            <a:avLst/>
            <a:gdLst/>
            <a:ahLst/>
            <a:cxnLst/>
            <a:rect r="r" b="b" t="t" l="l"/>
            <a:pathLst>
              <a:path h="8923777" w="15602477">
                <a:moveTo>
                  <a:pt x="0" y="0"/>
                </a:moveTo>
                <a:lnTo>
                  <a:pt x="15602478" y="0"/>
                </a:lnTo>
                <a:lnTo>
                  <a:pt x="15602478" y="8923778"/>
                </a:lnTo>
                <a:lnTo>
                  <a:pt x="0" y="89237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2325842">
            <a:off x="-2570693" y="-867592"/>
            <a:ext cx="7315200" cy="3138886"/>
          </a:xfrm>
          <a:custGeom>
            <a:avLst/>
            <a:gdLst/>
            <a:ahLst/>
            <a:cxnLst/>
            <a:rect r="r" b="b" t="t" l="l"/>
            <a:pathLst>
              <a:path h="3138886" w="7315200">
                <a:moveTo>
                  <a:pt x="0" y="0"/>
                </a:moveTo>
                <a:lnTo>
                  <a:pt x="7315200" y="0"/>
                </a:lnTo>
                <a:lnTo>
                  <a:pt x="7315200" y="3138885"/>
                </a:lnTo>
                <a:lnTo>
                  <a:pt x="0" y="31388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718865">
            <a:off x="-1304563" y="5092822"/>
            <a:ext cx="4021718" cy="6663366"/>
          </a:xfrm>
          <a:custGeom>
            <a:avLst/>
            <a:gdLst/>
            <a:ahLst/>
            <a:cxnLst/>
            <a:rect r="r" b="b" t="t" l="l"/>
            <a:pathLst>
              <a:path h="6663366" w="4021718">
                <a:moveTo>
                  <a:pt x="0" y="0"/>
                </a:moveTo>
                <a:lnTo>
                  <a:pt x="4021717" y="0"/>
                </a:lnTo>
                <a:lnTo>
                  <a:pt x="4021717" y="6663366"/>
                </a:lnTo>
                <a:lnTo>
                  <a:pt x="0" y="666336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890401">
            <a:off x="644001" y="6397428"/>
            <a:ext cx="788448" cy="788448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2173446" y="221770"/>
            <a:ext cx="1391009" cy="1259496"/>
          </a:xfrm>
          <a:custGeom>
            <a:avLst/>
            <a:gdLst/>
            <a:ahLst/>
            <a:cxnLst/>
            <a:rect r="r" b="b" t="t" l="l"/>
            <a:pathLst>
              <a:path h="1259496" w="1391009">
                <a:moveTo>
                  <a:pt x="0" y="0"/>
                </a:moveTo>
                <a:lnTo>
                  <a:pt x="1391009" y="0"/>
                </a:lnTo>
                <a:lnTo>
                  <a:pt x="1391009" y="1259496"/>
                </a:lnTo>
                <a:lnTo>
                  <a:pt x="0" y="125949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485794" y="1228524"/>
            <a:ext cx="939369" cy="850556"/>
          </a:xfrm>
          <a:custGeom>
            <a:avLst/>
            <a:gdLst/>
            <a:ahLst/>
            <a:cxnLst/>
            <a:rect r="r" b="b" t="t" l="l"/>
            <a:pathLst>
              <a:path h="850556" w="939369">
                <a:moveTo>
                  <a:pt x="0" y="0"/>
                </a:moveTo>
                <a:lnTo>
                  <a:pt x="939369" y="0"/>
                </a:lnTo>
                <a:lnTo>
                  <a:pt x="939369" y="850556"/>
                </a:lnTo>
                <a:lnTo>
                  <a:pt x="0" y="8505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086275" y="8424505"/>
            <a:ext cx="1391009" cy="1259496"/>
          </a:xfrm>
          <a:custGeom>
            <a:avLst/>
            <a:gdLst/>
            <a:ahLst/>
            <a:cxnLst/>
            <a:rect r="r" b="b" t="t" l="l"/>
            <a:pathLst>
              <a:path h="1259496" w="1391009">
                <a:moveTo>
                  <a:pt x="0" y="0"/>
                </a:moveTo>
                <a:lnTo>
                  <a:pt x="1391009" y="0"/>
                </a:lnTo>
                <a:lnTo>
                  <a:pt x="1391009" y="1259496"/>
                </a:lnTo>
                <a:lnTo>
                  <a:pt x="0" y="125949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7131621" y="7999227"/>
            <a:ext cx="939369" cy="850556"/>
          </a:xfrm>
          <a:custGeom>
            <a:avLst/>
            <a:gdLst/>
            <a:ahLst/>
            <a:cxnLst/>
            <a:rect r="r" b="b" t="t" l="l"/>
            <a:pathLst>
              <a:path h="850556" w="939369">
                <a:moveTo>
                  <a:pt x="0" y="0"/>
                </a:moveTo>
                <a:lnTo>
                  <a:pt x="939369" y="0"/>
                </a:lnTo>
                <a:lnTo>
                  <a:pt x="939369" y="850556"/>
                </a:lnTo>
                <a:lnTo>
                  <a:pt x="0" y="8505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1347930">
            <a:off x="16731200" y="3863185"/>
            <a:ext cx="871018" cy="1850913"/>
          </a:xfrm>
          <a:custGeom>
            <a:avLst/>
            <a:gdLst/>
            <a:ahLst/>
            <a:cxnLst/>
            <a:rect r="r" b="b" t="t" l="l"/>
            <a:pathLst>
              <a:path h="1850913" w="871018">
                <a:moveTo>
                  <a:pt x="0" y="0"/>
                </a:moveTo>
                <a:lnTo>
                  <a:pt x="871018" y="0"/>
                </a:lnTo>
                <a:lnTo>
                  <a:pt x="871018" y="1850913"/>
                </a:lnTo>
                <a:lnTo>
                  <a:pt x="0" y="185091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1495598">
            <a:off x="15988249" y="-256928"/>
            <a:ext cx="1913979" cy="4067205"/>
          </a:xfrm>
          <a:custGeom>
            <a:avLst/>
            <a:gdLst/>
            <a:ahLst/>
            <a:cxnLst/>
            <a:rect r="r" b="b" t="t" l="l"/>
            <a:pathLst>
              <a:path h="4067205" w="1913979">
                <a:moveTo>
                  <a:pt x="0" y="0"/>
                </a:moveTo>
                <a:lnTo>
                  <a:pt x="1913979" y="0"/>
                </a:lnTo>
                <a:lnTo>
                  <a:pt x="1913979" y="4067205"/>
                </a:lnTo>
                <a:lnTo>
                  <a:pt x="0" y="406720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3425288" y="1365785"/>
            <a:ext cx="11562827" cy="9360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20"/>
              </a:lnSpc>
            </a:pPr>
            <a:r>
              <a:rPr lang="en-US" sz="6920">
                <a:solidFill>
                  <a:srgbClr val="9D7D6E"/>
                </a:solidFill>
                <a:latin typeface="Lazydog"/>
                <a:ea typeface="Lazydog"/>
                <a:cs typeface="Lazydog"/>
                <a:sym typeface="Lazydog"/>
              </a:rPr>
              <a:t>Ketegaklurusan 2 Garis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144000" y="3223213"/>
            <a:ext cx="4991844" cy="13460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500"/>
              </a:lnSpc>
            </a:pPr>
            <a:r>
              <a:rPr lang="en-US" sz="3500">
                <a:solidFill>
                  <a:srgbClr val="9D7D6E"/>
                </a:solidFill>
                <a:latin typeface="Balsamiq Sans"/>
                <a:ea typeface="Balsamiq Sans"/>
                <a:cs typeface="Balsamiq Sans"/>
                <a:sym typeface="Balsamiq Sans"/>
              </a:rPr>
              <a:t>Pada kubus ABCD.EFGH buktikan AG tegak lurus BD!</a:t>
            </a:r>
          </a:p>
        </p:txBody>
      </p:sp>
      <p:sp>
        <p:nvSpPr>
          <p:cNvPr name="AutoShape 17" id="17"/>
          <p:cNvSpPr/>
          <p:nvPr/>
        </p:nvSpPr>
        <p:spPr>
          <a:xfrm>
            <a:off x="4926222" y="6601223"/>
            <a:ext cx="2269006" cy="1127539"/>
          </a:xfrm>
          <a:prstGeom prst="line">
            <a:avLst/>
          </a:prstGeom>
          <a:ln cap="flat" w="95250">
            <a:solidFill>
              <a:srgbClr val="FF3131"/>
            </a:solidFill>
            <a:prstDash val="lgDash"/>
            <a:headEnd type="none" len="sm" w="sm"/>
            <a:tailEnd type="none" len="sm" w="sm"/>
          </a:ln>
        </p:spPr>
      </p:sp>
      <p:grpSp>
        <p:nvGrpSpPr>
          <p:cNvPr name="Group 18" id="18"/>
          <p:cNvGrpSpPr/>
          <p:nvPr/>
        </p:nvGrpSpPr>
        <p:grpSpPr>
          <a:xfrm rot="0">
            <a:off x="3364970" y="2626311"/>
            <a:ext cx="5715139" cy="5820310"/>
            <a:chOff x="0" y="0"/>
            <a:chExt cx="7620186" cy="7760413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482479" y="683683"/>
              <a:ext cx="6232507" cy="6232507"/>
            </a:xfrm>
            <a:custGeom>
              <a:avLst/>
              <a:gdLst/>
              <a:ahLst/>
              <a:cxnLst/>
              <a:rect r="r" b="b" t="t" l="l"/>
              <a:pathLst>
                <a:path h="6232507" w="6232507">
                  <a:moveTo>
                    <a:pt x="0" y="0"/>
                  </a:moveTo>
                  <a:lnTo>
                    <a:pt x="6232507" y="0"/>
                  </a:lnTo>
                  <a:lnTo>
                    <a:pt x="6232507" y="6232507"/>
                  </a:lnTo>
                  <a:lnTo>
                    <a:pt x="0" y="62325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20" id="20"/>
            <p:cNvSpPr txBox="true"/>
            <p:nvPr/>
          </p:nvSpPr>
          <p:spPr>
            <a:xfrm rot="0">
              <a:off x="287500" y="7018521"/>
              <a:ext cx="854400" cy="7418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999"/>
                </a:lnSpc>
              </a:pPr>
              <a:r>
                <a:rPr lang="en-US" sz="3999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A</a:t>
              </a:r>
            </a:p>
          </p:txBody>
        </p:sp>
        <p:sp>
          <p:nvSpPr>
            <p:cNvPr name="TextBox 21" id="21"/>
            <p:cNvSpPr txBox="true"/>
            <p:nvPr/>
          </p:nvSpPr>
          <p:spPr>
            <a:xfrm rot="0">
              <a:off x="4910110" y="7018521"/>
              <a:ext cx="854400" cy="7418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999"/>
                </a:lnSpc>
              </a:pPr>
              <a:r>
                <a:rPr lang="en-US" sz="3999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B</a:t>
              </a:r>
            </a:p>
          </p:txBody>
        </p:sp>
        <p:sp>
          <p:nvSpPr>
            <p:cNvPr name="TextBox 22" id="22"/>
            <p:cNvSpPr txBox="true"/>
            <p:nvPr/>
          </p:nvSpPr>
          <p:spPr>
            <a:xfrm rot="0">
              <a:off x="6765786" y="4916837"/>
              <a:ext cx="854400" cy="7418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999"/>
                </a:lnSpc>
              </a:pPr>
              <a:r>
                <a:rPr lang="en-US" sz="3999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C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1433923" y="4916837"/>
              <a:ext cx="854400" cy="7418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999"/>
                </a:lnSpc>
              </a:pPr>
              <a:r>
                <a:rPr lang="en-US" sz="3999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D</a:t>
              </a:r>
            </a:p>
          </p:txBody>
        </p:sp>
        <p:sp>
          <p:nvSpPr>
            <p:cNvPr name="TextBox 24" id="24"/>
            <p:cNvSpPr txBox="true"/>
            <p:nvPr/>
          </p:nvSpPr>
          <p:spPr>
            <a:xfrm rot="0">
              <a:off x="0" y="2160421"/>
              <a:ext cx="854400" cy="7418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999"/>
                </a:lnSpc>
              </a:pPr>
              <a:r>
                <a:rPr lang="en-US" sz="3999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E</a:t>
              </a:r>
            </a:p>
          </p:txBody>
        </p:sp>
        <p:sp>
          <p:nvSpPr>
            <p:cNvPr name="TextBox 25" id="25"/>
            <p:cNvSpPr txBox="true"/>
            <p:nvPr/>
          </p:nvSpPr>
          <p:spPr>
            <a:xfrm rot="0">
              <a:off x="5297440" y="2160421"/>
              <a:ext cx="854400" cy="7418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999"/>
                </a:lnSpc>
              </a:pPr>
              <a:r>
                <a:rPr lang="en-US" sz="3999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F</a:t>
              </a:r>
            </a:p>
          </p:txBody>
        </p:sp>
        <p:sp>
          <p:nvSpPr>
            <p:cNvPr name="TextBox 26" id="26"/>
            <p:cNvSpPr txBox="true"/>
            <p:nvPr/>
          </p:nvSpPr>
          <p:spPr>
            <a:xfrm rot="0">
              <a:off x="6547414" y="66675"/>
              <a:ext cx="854400" cy="7418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999"/>
                </a:lnSpc>
              </a:pPr>
              <a:r>
                <a:rPr lang="en-US" sz="3999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G</a:t>
              </a:r>
            </a:p>
          </p:txBody>
        </p:sp>
        <p:sp>
          <p:nvSpPr>
            <p:cNvPr name="TextBox 27" id="27"/>
            <p:cNvSpPr txBox="true"/>
            <p:nvPr/>
          </p:nvSpPr>
          <p:spPr>
            <a:xfrm rot="0">
              <a:off x="1777477" y="66675"/>
              <a:ext cx="854400" cy="7418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999"/>
                </a:lnSpc>
              </a:pPr>
              <a:r>
                <a:rPr lang="en-US" sz="3999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H</a:t>
              </a:r>
            </a:p>
          </p:txBody>
        </p:sp>
      </p:grpSp>
      <p:sp>
        <p:nvSpPr>
          <p:cNvPr name="AutoShape 28" id="28"/>
          <p:cNvSpPr/>
          <p:nvPr/>
        </p:nvSpPr>
        <p:spPr>
          <a:xfrm flipH="true">
            <a:off x="3784284" y="3227070"/>
            <a:ext cx="4533409" cy="4530356"/>
          </a:xfrm>
          <a:prstGeom prst="line">
            <a:avLst/>
          </a:prstGeom>
          <a:ln cap="flat" w="95250">
            <a:solidFill>
              <a:srgbClr val="C04BFF"/>
            </a:solidFill>
            <a:prstDash val="lgDash"/>
            <a:headEnd type="none" len="sm" w="sm"/>
            <a:tailEnd type="none" len="sm" w="sm"/>
          </a:ln>
        </p:spPr>
      </p:sp>
      <p:grpSp>
        <p:nvGrpSpPr>
          <p:cNvPr name="Group 29" id="29"/>
          <p:cNvGrpSpPr/>
          <p:nvPr/>
        </p:nvGrpSpPr>
        <p:grpSpPr>
          <a:xfrm rot="0">
            <a:off x="9207655" y="5009470"/>
            <a:ext cx="2178557" cy="526996"/>
            <a:chOff x="0" y="0"/>
            <a:chExt cx="2904742" cy="702661"/>
          </a:xfrm>
        </p:grpSpPr>
        <p:sp>
          <p:nvSpPr>
            <p:cNvPr name="TextBox 30" id="30"/>
            <p:cNvSpPr txBox="true"/>
            <p:nvPr/>
          </p:nvSpPr>
          <p:spPr>
            <a:xfrm rot="0">
              <a:off x="0" y="57150"/>
              <a:ext cx="872824" cy="64551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500"/>
                </a:lnSpc>
              </a:pPr>
              <a:r>
                <a:rPr lang="en-US" sz="3500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GC</a:t>
              </a:r>
            </a:p>
          </p:txBody>
        </p:sp>
        <p:sp>
          <p:nvSpPr>
            <p:cNvPr name="AutoShape 31" id="31"/>
            <p:cNvSpPr/>
            <p:nvPr/>
          </p:nvSpPr>
          <p:spPr>
            <a:xfrm>
              <a:off x="1328020" y="84454"/>
              <a:ext cx="0" cy="476647"/>
            </a:xfrm>
            <a:prstGeom prst="line">
              <a:avLst/>
            </a:prstGeom>
            <a:ln cap="flat" w="57991">
              <a:solidFill>
                <a:srgbClr val="9D7D6E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32" id="32"/>
            <p:cNvSpPr/>
            <p:nvPr/>
          </p:nvSpPr>
          <p:spPr>
            <a:xfrm flipH="true">
              <a:off x="1037876" y="589212"/>
              <a:ext cx="580288" cy="0"/>
            </a:xfrm>
            <a:prstGeom prst="line">
              <a:avLst/>
            </a:prstGeom>
            <a:ln cap="flat" w="57991">
              <a:solidFill>
                <a:srgbClr val="9D7D6E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TextBox 33" id="33"/>
            <p:cNvSpPr txBox="true"/>
            <p:nvPr/>
          </p:nvSpPr>
          <p:spPr>
            <a:xfrm rot="0">
              <a:off x="1783264" y="57150"/>
              <a:ext cx="1121478" cy="64551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500"/>
                </a:lnSpc>
              </a:pPr>
              <a:r>
                <a:rPr lang="en-US" sz="3500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CD</a:t>
              </a: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9207655" y="5536466"/>
            <a:ext cx="2178557" cy="526996"/>
            <a:chOff x="0" y="0"/>
            <a:chExt cx="2904742" cy="702661"/>
          </a:xfrm>
        </p:grpSpPr>
        <p:sp>
          <p:nvSpPr>
            <p:cNvPr name="TextBox 35" id="35"/>
            <p:cNvSpPr txBox="true"/>
            <p:nvPr/>
          </p:nvSpPr>
          <p:spPr>
            <a:xfrm rot="0">
              <a:off x="0" y="57150"/>
              <a:ext cx="872824" cy="64551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500"/>
                </a:lnSpc>
              </a:pPr>
              <a:r>
                <a:rPr lang="en-US" sz="3500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GC</a:t>
              </a:r>
            </a:p>
          </p:txBody>
        </p:sp>
        <p:sp>
          <p:nvSpPr>
            <p:cNvPr name="TextBox 36" id="36"/>
            <p:cNvSpPr txBox="true"/>
            <p:nvPr/>
          </p:nvSpPr>
          <p:spPr>
            <a:xfrm rot="0">
              <a:off x="1783264" y="57150"/>
              <a:ext cx="1121478" cy="64551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500"/>
                </a:lnSpc>
              </a:pPr>
              <a:r>
                <a:rPr lang="en-US" sz="3500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CB</a:t>
              </a:r>
            </a:p>
          </p:txBody>
        </p:sp>
        <p:sp>
          <p:nvSpPr>
            <p:cNvPr name="AutoShape 37" id="37"/>
            <p:cNvSpPr/>
            <p:nvPr/>
          </p:nvSpPr>
          <p:spPr>
            <a:xfrm>
              <a:off x="1328044" y="83077"/>
              <a:ext cx="0" cy="476647"/>
            </a:xfrm>
            <a:prstGeom prst="line">
              <a:avLst/>
            </a:prstGeom>
            <a:ln cap="flat" w="63500">
              <a:solidFill>
                <a:srgbClr val="9D7D6E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38" id="38"/>
            <p:cNvSpPr/>
            <p:nvPr/>
          </p:nvSpPr>
          <p:spPr>
            <a:xfrm flipH="true">
              <a:off x="1037900" y="587834"/>
              <a:ext cx="580288" cy="0"/>
            </a:xfrm>
            <a:prstGeom prst="line">
              <a:avLst/>
            </a:prstGeom>
            <a:ln cap="flat" w="63500">
              <a:solidFill>
                <a:srgbClr val="9D7D6E"/>
              </a:solidFill>
              <a:prstDash val="solid"/>
              <a:headEnd type="none" len="sm" w="sm"/>
              <a:tailEnd type="none" len="sm" w="sm"/>
            </a:ln>
          </p:spPr>
        </p:sp>
      </p:grpSp>
      <p:grpSp>
        <p:nvGrpSpPr>
          <p:cNvPr name="Group 39" id="39"/>
          <p:cNvGrpSpPr/>
          <p:nvPr/>
        </p:nvGrpSpPr>
        <p:grpSpPr>
          <a:xfrm rot="0">
            <a:off x="12243461" y="5009470"/>
            <a:ext cx="2579461" cy="526996"/>
            <a:chOff x="0" y="0"/>
            <a:chExt cx="3439282" cy="702661"/>
          </a:xfrm>
        </p:grpSpPr>
        <p:sp>
          <p:nvSpPr>
            <p:cNvPr name="TextBox 40" id="40"/>
            <p:cNvSpPr txBox="true"/>
            <p:nvPr/>
          </p:nvSpPr>
          <p:spPr>
            <a:xfrm rot="0">
              <a:off x="1783264" y="57150"/>
              <a:ext cx="1656018" cy="64551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500"/>
                </a:lnSpc>
              </a:pPr>
              <a:r>
                <a:rPr lang="en-US" sz="3500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ABCD</a:t>
              </a:r>
            </a:p>
          </p:txBody>
        </p:sp>
        <p:sp>
          <p:nvSpPr>
            <p:cNvPr name="TextBox 41" id="41"/>
            <p:cNvSpPr txBox="true"/>
            <p:nvPr/>
          </p:nvSpPr>
          <p:spPr>
            <a:xfrm rot="0">
              <a:off x="0" y="57150"/>
              <a:ext cx="872776" cy="64551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500"/>
                </a:lnSpc>
              </a:pPr>
              <a:r>
                <a:rPr lang="en-US" sz="3500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GC</a:t>
              </a:r>
            </a:p>
          </p:txBody>
        </p:sp>
        <p:sp>
          <p:nvSpPr>
            <p:cNvPr name="AutoShape 42" id="42"/>
            <p:cNvSpPr/>
            <p:nvPr/>
          </p:nvSpPr>
          <p:spPr>
            <a:xfrm>
              <a:off x="1328020" y="84454"/>
              <a:ext cx="0" cy="476647"/>
            </a:xfrm>
            <a:prstGeom prst="line">
              <a:avLst/>
            </a:prstGeom>
            <a:ln cap="flat" w="57991">
              <a:solidFill>
                <a:srgbClr val="9D7D6E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3" id="43"/>
            <p:cNvSpPr/>
            <p:nvPr/>
          </p:nvSpPr>
          <p:spPr>
            <a:xfrm flipH="true">
              <a:off x="1037876" y="589212"/>
              <a:ext cx="580288" cy="0"/>
            </a:xfrm>
            <a:prstGeom prst="line">
              <a:avLst/>
            </a:prstGeom>
            <a:ln cap="flat" w="57991">
              <a:solidFill>
                <a:srgbClr val="9D7D6E"/>
              </a:solidFill>
              <a:prstDash val="solid"/>
              <a:headEnd type="none" len="sm" w="sm"/>
              <a:tailEnd type="none" len="sm" w="sm"/>
            </a:ln>
          </p:spPr>
        </p:sp>
      </p:grpSp>
      <p:grpSp>
        <p:nvGrpSpPr>
          <p:cNvPr name="Group 44" id="44"/>
          <p:cNvGrpSpPr/>
          <p:nvPr/>
        </p:nvGrpSpPr>
        <p:grpSpPr>
          <a:xfrm rot="0">
            <a:off x="12243461" y="5536466"/>
            <a:ext cx="2055852" cy="526996"/>
            <a:chOff x="0" y="0"/>
            <a:chExt cx="2741137" cy="702661"/>
          </a:xfrm>
        </p:grpSpPr>
        <p:sp>
          <p:nvSpPr>
            <p:cNvPr name="TextBox 45" id="45"/>
            <p:cNvSpPr txBox="true"/>
            <p:nvPr/>
          </p:nvSpPr>
          <p:spPr>
            <a:xfrm rot="0">
              <a:off x="1783264" y="57150"/>
              <a:ext cx="957873" cy="64551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500"/>
                </a:lnSpc>
              </a:pPr>
              <a:r>
                <a:rPr lang="en-US" sz="3500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BD</a:t>
              </a:r>
            </a:p>
          </p:txBody>
        </p:sp>
        <p:sp>
          <p:nvSpPr>
            <p:cNvPr name="TextBox 46" id="46"/>
            <p:cNvSpPr txBox="true"/>
            <p:nvPr/>
          </p:nvSpPr>
          <p:spPr>
            <a:xfrm rot="0">
              <a:off x="0" y="57150"/>
              <a:ext cx="872776" cy="64551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500"/>
                </a:lnSpc>
              </a:pPr>
              <a:r>
                <a:rPr lang="en-US" sz="3500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GC</a:t>
              </a:r>
            </a:p>
          </p:txBody>
        </p:sp>
        <p:sp>
          <p:nvSpPr>
            <p:cNvPr name="AutoShape 47" id="47"/>
            <p:cNvSpPr/>
            <p:nvPr/>
          </p:nvSpPr>
          <p:spPr>
            <a:xfrm>
              <a:off x="1328020" y="84454"/>
              <a:ext cx="0" cy="476647"/>
            </a:xfrm>
            <a:prstGeom prst="line">
              <a:avLst/>
            </a:prstGeom>
            <a:ln cap="flat" w="57991">
              <a:solidFill>
                <a:srgbClr val="9D7D6E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8" id="48"/>
            <p:cNvSpPr/>
            <p:nvPr/>
          </p:nvSpPr>
          <p:spPr>
            <a:xfrm flipH="true">
              <a:off x="1037876" y="589212"/>
              <a:ext cx="580288" cy="0"/>
            </a:xfrm>
            <a:prstGeom prst="line">
              <a:avLst/>
            </a:prstGeom>
            <a:ln cap="flat" w="57991">
              <a:solidFill>
                <a:srgbClr val="9D7D6E"/>
              </a:solidFill>
              <a:prstDash val="solid"/>
              <a:headEnd type="none" len="sm" w="sm"/>
              <a:tailEnd type="none" len="sm" w="sm"/>
            </a:ln>
          </p:spPr>
        </p:sp>
      </p:grpSp>
      <p:grpSp>
        <p:nvGrpSpPr>
          <p:cNvPr name="Group 49" id="49"/>
          <p:cNvGrpSpPr/>
          <p:nvPr/>
        </p:nvGrpSpPr>
        <p:grpSpPr>
          <a:xfrm rot="0">
            <a:off x="9207655" y="6791652"/>
            <a:ext cx="2178557" cy="526996"/>
            <a:chOff x="0" y="0"/>
            <a:chExt cx="2904742" cy="702661"/>
          </a:xfrm>
        </p:grpSpPr>
        <p:sp>
          <p:nvSpPr>
            <p:cNvPr name="TextBox 50" id="50"/>
            <p:cNvSpPr txBox="true"/>
            <p:nvPr/>
          </p:nvSpPr>
          <p:spPr>
            <a:xfrm rot="0">
              <a:off x="0" y="57150"/>
              <a:ext cx="872824" cy="64551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500"/>
                </a:lnSpc>
              </a:pPr>
              <a:r>
                <a:rPr lang="en-US" sz="3500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BD</a:t>
              </a:r>
            </a:p>
          </p:txBody>
        </p:sp>
        <p:sp>
          <p:nvSpPr>
            <p:cNvPr name="TextBox 51" id="51"/>
            <p:cNvSpPr txBox="true"/>
            <p:nvPr/>
          </p:nvSpPr>
          <p:spPr>
            <a:xfrm rot="0">
              <a:off x="1783264" y="57150"/>
              <a:ext cx="1121478" cy="64551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500"/>
                </a:lnSpc>
              </a:pPr>
              <a:r>
                <a:rPr lang="en-US" sz="3500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GC</a:t>
              </a:r>
            </a:p>
          </p:txBody>
        </p:sp>
        <p:sp>
          <p:nvSpPr>
            <p:cNvPr name="AutoShape 52" id="52"/>
            <p:cNvSpPr/>
            <p:nvPr/>
          </p:nvSpPr>
          <p:spPr>
            <a:xfrm>
              <a:off x="1328044" y="84454"/>
              <a:ext cx="0" cy="476647"/>
            </a:xfrm>
            <a:prstGeom prst="line">
              <a:avLst/>
            </a:prstGeom>
            <a:ln cap="flat" w="57991">
              <a:solidFill>
                <a:srgbClr val="9D7D6E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53" id="53"/>
            <p:cNvSpPr/>
            <p:nvPr/>
          </p:nvSpPr>
          <p:spPr>
            <a:xfrm flipH="true">
              <a:off x="1037900" y="589212"/>
              <a:ext cx="580288" cy="0"/>
            </a:xfrm>
            <a:prstGeom prst="line">
              <a:avLst/>
            </a:prstGeom>
            <a:ln cap="flat" w="57991">
              <a:solidFill>
                <a:srgbClr val="9D7D6E"/>
              </a:solidFill>
              <a:prstDash val="solid"/>
              <a:headEnd type="none" len="sm" w="sm"/>
              <a:tailEnd type="none" len="sm" w="sm"/>
            </a:ln>
          </p:spPr>
        </p:sp>
      </p:grpSp>
      <p:grpSp>
        <p:nvGrpSpPr>
          <p:cNvPr name="Group 54" id="54"/>
          <p:cNvGrpSpPr/>
          <p:nvPr/>
        </p:nvGrpSpPr>
        <p:grpSpPr>
          <a:xfrm rot="0">
            <a:off x="9207655" y="7318647"/>
            <a:ext cx="2178557" cy="526996"/>
            <a:chOff x="0" y="0"/>
            <a:chExt cx="2904742" cy="702661"/>
          </a:xfrm>
        </p:grpSpPr>
        <p:sp>
          <p:nvSpPr>
            <p:cNvPr name="TextBox 55" id="55"/>
            <p:cNvSpPr txBox="true"/>
            <p:nvPr/>
          </p:nvSpPr>
          <p:spPr>
            <a:xfrm rot="0">
              <a:off x="0" y="57150"/>
              <a:ext cx="872776" cy="64551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500"/>
                </a:lnSpc>
              </a:pPr>
              <a:r>
                <a:rPr lang="en-US" sz="3500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BD</a:t>
              </a:r>
            </a:p>
          </p:txBody>
        </p:sp>
        <p:sp>
          <p:nvSpPr>
            <p:cNvPr name="TextBox 56" id="56"/>
            <p:cNvSpPr txBox="true"/>
            <p:nvPr/>
          </p:nvSpPr>
          <p:spPr>
            <a:xfrm rot="0">
              <a:off x="1783264" y="57150"/>
              <a:ext cx="1121478" cy="64551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500"/>
                </a:lnSpc>
              </a:pPr>
              <a:r>
                <a:rPr lang="en-US" sz="3500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AC</a:t>
              </a:r>
            </a:p>
          </p:txBody>
        </p:sp>
        <p:sp>
          <p:nvSpPr>
            <p:cNvPr name="AutoShape 57" id="57"/>
            <p:cNvSpPr/>
            <p:nvPr/>
          </p:nvSpPr>
          <p:spPr>
            <a:xfrm>
              <a:off x="1328020" y="84454"/>
              <a:ext cx="0" cy="476647"/>
            </a:xfrm>
            <a:prstGeom prst="line">
              <a:avLst/>
            </a:prstGeom>
            <a:ln cap="flat" w="57991">
              <a:solidFill>
                <a:srgbClr val="9D7D6E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58" id="58"/>
            <p:cNvSpPr/>
            <p:nvPr/>
          </p:nvSpPr>
          <p:spPr>
            <a:xfrm flipH="true">
              <a:off x="1037876" y="589212"/>
              <a:ext cx="580288" cy="0"/>
            </a:xfrm>
            <a:prstGeom prst="line">
              <a:avLst/>
            </a:prstGeom>
            <a:ln cap="flat" w="57991">
              <a:solidFill>
                <a:srgbClr val="9D7D6E"/>
              </a:solidFill>
              <a:prstDash val="solid"/>
              <a:headEnd type="none" len="sm" w="sm"/>
              <a:tailEnd type="none" len="sm" w="sm"/>
            </a:ln>
          </p:spPr>
        </p:sp>
      </p:grpSp>
      <p:grpSp>
        <p:nvGrpSpPr>
          <p:cNvPr name="Group 59" id="59"/>
          <p:cNvGrpSpPr/>
          <p:nvPr/>
        </p:nvGrpSpPr>
        <p:grpSpPr>
          <a:xfrm rot="0">
            <a:off x="12243461" y="6806179"/>
            <a:ext cx="2652455" cy="526996"/>
            <a:chOff x="0" y="0"/>
            <a:chExt cx="3536607" cy="702661"/>
          </a:xfrm>
        </p:grpSpPr>
        <p:sp>
          <p:nvSpPr>
            <p:cNvPr name="TextBox 60" id="60"/>
            <p:cNvSpPr txBox="true"/>
            <p:nvPr/>
          </p:nvSpPr>
          <p:spPr>
            <a:xfrm rot="0">
              <a:off x="0" y="57150"/>
              <a:ext cx="872824" cy="64551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500"/>
                </a:lnSpc>
              </a:pPr>
              <a:r>
                <a:rPr lang="en-US" sz="3500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BD</a:t>
              </a:r>
            </a:p>
          </p:txBody>
        </p:sp>
        <p:sp>
          <p:nvSpPr>
            <p:cNvPr name="TextBox 61" id="61"/>
            <p:cNvSpPr txBox="true"/>
            <p:nvPr/>
          </p:nvSpPr>
          <p:spPr>
            <a:xfrm rot="0">
              <a:off x="1783264" y="57150"/>
              <a:ext cx="1753343" cy="64551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500"/>
                </a:lnSpc>
              </a:pPr>
              <a:r>
                <a:rPr lang="en-US" sz="3500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ACGE</a:t>
              </a:r>
            </a:p>
          </p:txBody>
        </p:sp>
        <p:sp>
          <p:nvSpPr>
            <p:cNvPr name="AutoShape 62" id="62"/>
            <p:cNvSpPr/>
            <p:nvPr/>
          </p:nvSpPr>
          <p:spPr>
            <a:xfrm>
              <a:off x="1328044" y="84454"/>
              <a:ext cx="0" cy="476647"/>
            </a:xfrm>
            <a:prstGeom prst="line">
              <a:avLst/>
            </a:prstGeom>
            <a:ln cap="flat" w="57991">
              <a:solidFill>
                <a:srgbClr val="9D7D6E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63" id="63"/>
            <p:cNvSpPr/>
            <p:nvPr/>
          </p:nvSpPr>
          <p:spPr>
            <a:xfrm flipH="true">
              <a:off x="1037900" y="589212"/>
              <a:ext cx="580288" cy="0"/>
            </a:xfrm>
            <a:prstGeom prst="line">
              <a:avLst/>
            </a:prstGeom>
            <a:ln cap="flat" w="57991">
              <a:solidFill>
                <a:srgbClr val="9D7D6E"/>
              </a:solidFill>
              <a:prstDash val="solid"/>
              <a:headEnd type="none" len="sm" w="sm"/>
              <a:tailEnd type="none" len="sm" w="sm"/>
            </a:ln>
          </p:spPr>
        </p:sp>
      </p:grpSp>
      <p:grpSp>
        <p:nvGrpSpPr>
          <p:cNvPr name="Group 64" id="64"/>
          <p:cNvGrpSpPr/>
          <p:nvPr/>
        </p:nvGrpSpPr>
        <p:grpSpPr>
          <a:xfrm rot="0">
            <a:off x="12243461" y="7304120"/>
            <a:ext cx="2178557" cy="526996"/>
            <a:chOff x="0" y="0"/>
            <a:chExt cx="2904742" cy="702661"/>
          </a:xfrm>
        </p:grpSpPr>
        <p:sp>
          <p:nvSpPr>
            <p:cNvPr name="TextBox 65" id="65"/>
            <p:cNvSpPr txBox="true"/>
            <p:nvPr/>
          </p:nvSpPr>
          <p:spPr>
            <a:xfrm rot="0">
              <a:off x="0" y="57150"/>
              <a:ext cx="872776" cy="64551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500"/>
                </a:lnSpc>
              </a:pPr>
              <a:r>
                <a:rPr lang="en-US" sz="3500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BD</a:t>
              </a:r>
            </a:p>
          </p:txBody>
        </p:sp>
        <p:sp>
          <p:nvSpPr>
            <p:cNvPr name="TextBox 66" id="66"/>
            <p:cNvSpPr txBox="true"/>
            <p:nvPr/>
          </p:nvSpPr>
          <p:spPr>
            <a:xfrm rot="0">
              <a:off x="1783264" y="57150"/>
              <a:ext cx="1121478" cy="64551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500"/>
                </a:lnSpc>
              </a:pPr>
              <a:r>
                <a:rPr lang="en-US" sz="3500">
                  <a:solidFill>
                    <a:srgbClr val="9D7D6E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AG</a:t>
              </a:r>
            </a:p>
          </p:txBody>
        </p:sp>
        <p:sp>
          <p:nvSpPr>
            <p:cNvPr name="AutoShape 67" id="67"/>
            <p:cNvSpPr/>
            <p:nvPr/>
          </p:nvSpPr>
          <p:spPr>
            <a:xfrm>
              <a:off x="1328020" y="84454"/>
              <a:ext cx="0" cy="476647"/>
            </a:xfrm>
            <a:prstGeom prst="line">
              <a:avLst/>
            </a:prstGeom>
            <a:ln cap="flat" w="57991">
              <a:solidFill>
                <a:srgbClr val="9D7D6E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68" id="68"/>
            <p:cNvSpPr/>
            <p:nvPr/>
          </p:nvSpPr>
          <p:spPr>
            <a:xfrm flipH="true">
              <a:off x="1037876" y="589212"/>
              <a:ext cx="580288" cy="0"/>
            </a:xfrm>
            <a:prstGeom prst="line">
              <a:avLst/>
            </a:prstGeom>
            <a:ln cap="flat" w="57991">
              <a:solidFill>
                <a:srgbClr val="9D7D6E"/>
              </a:solidFill>
              <a:prstDash val="solid"/>
              <a:headEnd type="none" len="sm" w="sm"/>
              <a:tailEnd type="none" len="sm" w="sm"/>
            </a:ln>
          </p:spPr>
        </p:sp>
      </p:grpSp>
      <p:sp>
        <p:nvSpPr>
          <p:cNvPr name="AutoShape 69" id="69"/>
          <p:cNvSpPr/>
          <p:nvPr/>
        </p:nvSpPr>
        <p:spPr>
          <a:xfrm>
            <a:off x="11422314" y="5507891"/>
            <a:ext cx="435216" cy="0"/>
          </a:xfrm>
          <a:prstGeom prst="line">
            <a:avLst/>
          </a:prstGeom>
          <a:ln cap="flat" w="57150">
            <a:solidFill>
              <a:srgbClr val="889D6F"/>
            </a:solidFill>
            <a:prstDash val="solid"/>
            <a:headEnd type="none" len="sm" w="sm"/>
            <a:tailEnd type="triangle" len="med" w="lg"/>
          </a:ln>
        </p:spPr>
      </p:sp>
      <p:sp>
        <p:nvSpPr>
          <p:cNvPr name="AutoShape 70" id="70"/>
          <p:cNvSpPr/>
          <p:nvPr/>
        </p:nvSpPr>
        <p:spPr>
          <a:xfrm>
            <a:off x="11422314" y="7361750"/>
            <a:ext cx="435216" cy="0"/>
          </a:xfrm>
          <a:prstGeom prst="line">
            <a:avLst/>
          </a:prstGeom>
          <a:ln cap="flat" w="57150">
            <a:solidFill>
              <a:srgbClr val="889D6F"/>
            </a:solidFill>
            <a:prstDash val="solid"/>
            <a:headEnd type="none" len="sm" w="sm"/>
            <a:tailEnd type="triangle" len="med" w="lg"/>
          </a:ln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DE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1492449">
            <a:off x="11893337" y="-283689"/>
            <a:ext cx="7315200" cy="3138886"/>
          </a:xfrm>
          <a:custGeom>
            <a:avLst/>
            <a:gdLst/>
            <a:ahLst/>
            <a:cxnLst/>
            <a:rect r="r" b="b" t="t" l="l"/>
            <a:pathLst>
              <a:path h="3138886" w="7315200">
                <a:moveTo>
                  <a:pt x="0" y="0"/>
                </a:moveTo>
                <a:lnTo>
                  <a:pt x="7315200" y="0"/>
                </a:lnTo>
                <a:lnTo>
                  <a:pt x="7315200" y="3138886"/>
                </a:lnTo>
                <a:lnTo>
                  <a:pt x="0" y="31388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616706">
            <a:off x="3928744" y="1930090"/>
            <a:ext cx="10909832" cy="8965898"/>
          </a:xfrm>
          <a:custGeom>
            <a:avLst/>
            <a:gdLst/>
            <a:ahLst/>
            <a:cxnLst/>
            <a:rect r="r" b="b" t="t" l="l"/>
            <a:pathLst>
              <a:path h="8965898" w="10909832">
                <a:moveTo>
                  <a:pt x="10909831" y="0"/>
                </a:moveTo>
                <a:lnTo>
                  <a:pt x="0" y="0"/>
                </a:lnTo>
                <a:lnTo>
                  <a:pt x="0" y="8965898"/>
                </a:lnTo>
                <a:lnTo>
                  <a:pt x="10909831" y="8965898"/>
                </a:lnTo>
                <a:lnTo>
                  <a:pt x="1090983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480684" y="2855197"/>
            <a:ext cx="4140508" cy="7115684"/>
          </a:xfrm>
          <a:custGeom>
            <a:avLst/>
            <a:gdLst/>
            <a:ahLst/>
            <a:cxnLst/>
            <a:rect r="r" b="b" t="t" l="l"/>
            <a:pathLst>
              <a:path h="7115684" w="4140508">
                <a:moveTo>
                  <a:pt x="0" y="0"/>
                </a:moveTo>
                <a:lnTo>
                  <a:pt x="4140507" y="0"/>
                </a:lnTo>
                <a:lnTo>
                  <a:pt x="4140507" y="7115684"/>
                </a:lnTo>
                <a:lnTo>
                  <a:pt x="0" y="711568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1580617">
            <a:off x="-4079631" y="5995053"/>
            <a:ext cx="7315200" cy="3138886"/>
          </a:xfrm>
          <a:custGeom>
            <a:avLst/>
            <a:gdLst/>
            <a:ahLst/>
            <a:cxnLst/>
            <a:rect r="r" b="b" t="t" l="l"/>
            <a:pathLst>
              <a:path h="3138886" w="7315200">
                <a:moveTo>
                  <a:pt x="0" y="0"/>
                </a:moveTo>
                <a:lnTo>
                  <a:pt x="7315200" y="0"/>
                </a:lnTo>
                <a:lnTo>
                  <a:pt x="7315200" y="3138886"/>
                </a:lnTo>
                <a:lnTo>
                  <a:pt x="0" y="31388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9653418">
            <a:off x="-467079" y="-1077100"/>
            <a:ext cx="5461004" cy="7864593"/>
          </a:xfrm>
          <a:custGeom>
            <a:avLst/>
            <a:gdLst/>
            <a:ahLst/>
            <a:cxnLst/>
            <a:rect r="r" b="b" t="t" l="l"/>
            <a:pathLst>
              <a:path h="7864593" w="5461004">
                <a:moveTo>
                  <a:pt x="0" y="0"/>
                </a:moveTo>
                <a:lnTo>
                  <a:pt x="5461004" y="0"/>
                </a:lnTo>
                <a:lnTo>
                  <a:pt x="5461004" y="7864594"/>
                </a:lnTo>
                <a:lnTo>
                  <a:pt x="0" y="786459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1042651">
            <a:off x="12111733" y="3214086"/>
            <a:ext cx="1976745" cy="1441227"/>
          </a:xfrm>
          <a:custGeom>
            <a:avLst/>
            <a:gdLst/>
            <a:ahLst/>
            <a:cxnLst/>
            <a:rect r="r" b="b" t="t" l="l"/>
            <a:pathLst>
              <a:path h="1441227" w="1976745">
                <a:moveTo>
                  <a:pt x="0" y="0"/>
                </a:moveTo>
                <a:lnTo>
                  <a:pt x="1976745" y="0"/>
                </a:lnTo>
                <a:lnTo>
                  <a:pt x="1976745" y="1441227"/>
                </a:lnTo>
                <a:lnTo>
                  <a:pt x="0" y="144122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621563" y="9116347"/>
            <a:ext cx="2662853" cy="1709068"/>
          </a:xfrm>
          <a:custGeom>
            <a:avLst/>
            <a:gdLst/>
            <a:ahLst/>
            <a:cxnLst/>
            <a:rect r="r" b="b" t="t" l="l"/>
            <a:pathLst>
              <a:path h="1709068" w="2662853">
                <a:moveTo>
                  <a:pt x="0" y="0"/>
                </a:moveTo>
                <a:lnTo>
                  <a:pt x="2662853" y="0"/>
                </a:lnTo>
                <a:lnTo>
                  <a:pt x="2662853" y="1709068"/>
                </a:lnTo>
                <a:lnTo>
                  <a:pt x="0" y="170906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719115">
            <a:off x="14227926" y="430242"/>
            <a:ext cx="1700576" cy="1419208"/>
          </a:xfrm>
          <a:custGeom>
            <a:avLst/>
            <a:gdLst/>
            <a:ahLst/>
            <a:cxnLst/>
            <a:rect r="r" b="b" t="t" l="l"/>
            <a:pathLst>
              <a:path h="1419208" w="1700576">
                <a:moveTo>
                  <a:pt x="0" y="0"/>
                </a:moveTo>
                <a:lnTo>
                  <a:pt x="1700576" y="0"/>
                </a:lnTo>
                <a:lnTo>
                  <a:pt x="1700576" y="1419207"/>
                </a:lnTo>
                <a:lnTo>
                  <a:pt x="0" y="141920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460910">
            <a:off x="3131179" y="7570691"/>
            <a:ext cx="1668459" cy="1231626"/>
          </a:xfrm>
          <a:custGeom>
            <a:avLst/>
            <a:gdLst/>
            <a:ahLst/>
            <a:cxnLst/>
            <a:rect r="r" b="b" t="t" l="l"/>
            <a:pathLst>
              <a:path h="1231626" w="1668459">
                <a:moveTo>
                  <a:pt x="1668459" y="0"/>
                </a:moveTo>
                <a:lnTo>
                  <a:pt x="0" y="0"/>
                </a:lnTo>
                <a:lnTo>
                  <a:pt x="0" y="1231626"/>
                </a:lnTo>
                <a:lnTo>
                  <a:pt x="1668459" y="1231626"/>
                </a:lnTo>
                <a:lnTo>
                  <a:pt x="1668459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1028700" y="2421160"/>
            <a:ext cx="792926" cy="792926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2263423" y="2024697"/>
            <a:ext cx="792926" cy="792926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3948014" y="6016335"/>
            <a:ext cx="515442" cy="515442"/>
            <a:chOff x="0" y="0"/>
            <a:chExt cx="812800" cy="812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5060621" y="6040948"/>
            <a:ext cx="744182" cy="744182"/>
            <a:chOff x="0" y="0"/>
            <a:chExt cx="812800" cy="8128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23" id="23"/>
          <p:cNvSpPr/>
          <p:nvPr/>
        </p:nvSpPr>
        <p:spPr>
          <a:xfrm flipH="false" flipV="false" rot="-1207569">
            <a:off x="5959417" y="-144389"/>
            <a:ext cx="1431984" cy="1296597"/>
          </a:xfrm>
          <a:custGeom>
            <a:avLst/>
            <a:gdLst/>
            <a:ahLst/>
            <a:cxnLst/>
            <a:rect r="r" b="b" t="t" l="l"/>
            <a:pathLst>
              <a:path h="1296597" w="1431984">
                <a:moveTo>
                  <a:pt x="0" y="0"/>
                </a:moveTo>
                <a:lnTo>
                  <a:pt x="1431984" y="0"/>
                </a:lnTo>
                <a:lnTo>
                  <a:pt x="1431984" y="1296597"/>
                </a:lnTo>
                <a:lnTo>
                  <a:pt x="0" y="1296597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660996">
            <a:off x="3617379" y="1157581"/>
            <a:ext cx="843603" cy="763844"/>
          </a:xfrm>
          <a:custGeom>
            <a:avLst/>
            <a:gdLst/>
            <a:ahLst/>
            <a:cxnLst/>
            <a:rect r="r" b="b" t="t" l="l"/>
            <a:pathLst>
              <a:path h="763844" w="843603">
                <a:moveTo>
                  <a:pt x="0" y="0"/>
                </a:moveTo>
                <a:lnTo>
                  <a:pt x="843603" y="0"/>
                </a:lnTo>
                <a:lnTo>
                  <a:pt x="843603" y="763845"/>
                </a:lnTo>
                <a:lnTo>
                  <a:pt x="0" y="763845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660996">
            <a:off x="17199390" y="2435701"/>
            <a:ext cx="843603" cy="763844"/>
          </a:xfrm>
          <a:custGeom>
            <a:avLst/>
            <a:gdLst/>
            <a:ahLst/>
            <a:cxnLst/>
            <a:rect r="r" b="b" t="t" l="l"/>
            <a:pathLst>
              <a:path h="763844" w="843603">
                <a:moveTo>
                  <a:pt x="0" y="0"/>
                </a:moveTo>
                <a:lnTo>
                  <a:pt x="843603" y="0"/>
                </a:lnTo>
                <a:lnTo>
                  <a:pt x="843603" y="763844"/>
                </a:lnTo>
                <a:lnTo>
                  <a:pt x="0" y="763844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-1117518">
            <a:off x="11519820" y="383851"/>
            <a:ext cx="843603" cy="763844"/>
          </a:xfrm>
          <a:custGeom>
            <a:avLst/>
            <a:gdLst/>
            <a:ahLst/>
            <a:cxnLst/>
            <a:rect r="r" b="b" t="t" l="l"/>
            <a:pathLst>
              <a:path h="763844" w="843603">
                <a:moveTo>
                  <a:pt x="0" y="0"/>
                </a:moveTo>
                <a:lnTo>
                  <a:pt x="843604" y="0"/>
                </a:lnTo>
                <a:lnTo>
                  <a:pt x="843604" y="763845"/>
                </a:lnTo>
                <a:lnTo>
                  <a:pt x="0" y="763845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7" id="27"/>
          <p:cNvSpPr txBox="true"/>
          <p:nvPr/>
        </p:nvSpPr>
        <p:spPr>
          <a:xfrm rot="-643936">
            <a:off x="4454093" y="4278728"/>
            <a:ext cx="9420957" cy="31771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09"/>
              </a:lnSpc>
            </a:pPr>
            <a:r>
              <a:rPr lang="en-US" sz="12209">
                <a:solidFill>
                  <a:srgbClr val="9D7D6E"/>
                </a:solidFill>
                <a:latin typeface="Lazydog"/>
                <a:ea typeface="Lazydog"/>
                <a:cs typeface="Lazydog"/>
                <a:sym typeface="Lazydog"/>
              </a:rPr>
              <a:t>Terima kasih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DAGeGIFH4Jg</dc:identifier>
  <dcterms:modified xsi:type="dcterms:W3CDTF">2011-08-01T06:04:30Z</dcterms:modified>
  <cp:revision>1</cp:revision>
  <dc:title>Mat Dimensi 3</dc:title>
</cp:coreProperties>
</file>